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10"/>
    <p:restoredTop sz="94606"/>
  </p:normalViewPr>
  <p:slideViewPr>
    <p:cSldViewPr snapToGrid="0">
      <p:cViewPr>
        <p:scale>
          <a:sx n="169" d="100"/>
          <a:sy n="169" d="100"/>
        </p:scale>
        <p:origin x="-48"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081164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americanprogress.org/issues/lgbt/reports/2016/01/07/128323/discrimination-against-transgender-women-seeking-access-to-homeless-shelter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6f9544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6f9544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e74d2b436_0_10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e74d2b436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6dff093a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6dff093a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e74d2b436_0_67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e74d2b436_0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Speaker: clearly thinking through the progression of pp. Timothy Castano</a:t>
            </a:r>
            <a:endParaRPr/>
          </a:p>
          <a:p>
            <a:pPr marL="0" lvl="0" indent="0" algn="l" rtl="0">
              <a:spcBef>
                <a:spcPts val="0"/>
              </a:spcBef>
              <a:spcAft>
                <a:spcPts val="0"/>
              </a:spcAft>
              <a:buNone/>
            </a:pPr>
            <a:r>
              <a:rPr lang="en" b="1"/>
              <a:t>2012:</a:t>
            </a:r>
            <a:endParaRPr/>
          </a:p>
          <a:p>
            <a:pPr marL="0" lvl="0" indent="0" algn="l" rtl="0">
              <a:lnSpc>
                <a:spcPct val="100000"/>
              </a:lnSpc>
              <a:spcBef>
                <a:spcPts val="0"/>
              </a:spcBef>
              <a:spcAft>
                <a:spcPts val="0"/>
              </a:spcAft>
              <a:buNone/>
            </a:pPr>
            <a:r>
              <a:rPr lang="en">
                <a:solidFill>
                  <a:schemeClr val="dk2"/>
                </a:solidFill>
                <a:highlight>
                  <a:srgbClr val="FFFFFF"/>
                </a:highlight>
              </a:rPr>
              <a:t>Through the 2012 rule HUD first sought to address significant evidence illustrating the extent of housing discrimination lesbian, gay, transgender, queer or questioning person's face when seeking housing.  Under this ruling, HUD required all HUD-assisted, insured, and funded programs be made available to </a:t>
            </a:r>
            <a:r>
              <a:rPr lang="en" sz="1200">
                <a:solidFill>
                  <a:schemeClr val="accent1"/>
                </a:solidFill>
                <a:highlight>
                  <a:srgbClr val="F1F1F1"/>
                </a:highlight>
                <a:latin typeface="Georgia"/>
                <a:ea typeface="Georgia"/>
                <a:cs typeface="Georgia"/>
                <a:sym typeface="Georgia"/>
              </a:rPr>
              <a:t>all eligible individuals and families regardless of sexual orientation, gender identity, or marital status.</a:t>
            </a:r>
            <a:endParaRPr/>
          </a:p>
          <a:p>
            <a:pPr marL="0" lvl="0" indent="0" algn="l" rtl="0">
              <a:spcBef>
                <a:spcPts val="0"/>
              </a:spcBef>
              <a:spcAft>
                <a:spcPts val="0"/>
              </a:spcAft>
              <a:buNone/>
            </a:pPr>
            <a:endParaRPr/>
          </a:p>
          <a:p>
            <a:pPr marL="0" lvl="0" indent="0" algn="l" rtl="0">
              <a:spcBef>
                <a:spcPts val="0"/>
              </a:spcBef>
              <a:spcAft>
                <a:spcPts val="0"/>
              </a:spcAft>
              <a:buNone/>
            </a:pPr>
            <a:r>
              <a:rPr lang="en" b="1"/>
              <a:t>2016:</a:t>
            </a:r>
            <a:endParaRPr b="1"/>
          </a:p>
          <a:p>
            <a:pPr marL="0" lvl="0" indent="0" algn="l" rtl="0">
              <a:spcBef>
                <a:spcPts val="0"/>
              </a:spcBef>
              <a:spcAft>
                <a:spcPts val="0"/>
              </a:spcAft>
              <a:buNone/>
            </a:pPr>
            <a:r>
              <a:rPr lang="en" sz="1200">
                <a:solidFill>
                  <a:schemeClr val="dk2"/>
                </a:solidFill>
              </a:rPr>
              <a:t>Unfortunately, the 2012 rule didn’t address how temporary or emergency housing programs should accommodate, or place, transgender or gender nonconforming clients. </a:t>
            </a:r>
            <a:endParaRPr sz="1200">
              <a:solidFill>
                <a:schemeClr val="dk2"/>
              </a:solidFill>
            </a:endParaRPr>
          </a:p>
          <a:p>
            <a:pPr marL="0" lvl="0" indent="0" algn="l" rtl="0">
              <a:spcBef>
                <a:spcPts val="0"/>
              </a:spcBef>
              <a:spcAft>
                <a:spcPts val="0"/>
              </a:spcAft>
              <a:buNone/>
            </a:pPr>
            <a:r>
              <a:rPr lang="en" sz="1200" b="1">
                <a:solidFill>
                  <a:schemeClr val="dk2"/>
                </a:solidFill>
              </a:rPr>
              <a:t>This is important because traditionally shelters are segregated by “male” and “female” floors and bathrooms or shower schedules</a:t>
            </a:r>
            <a:r>
              <a:rPr lang="en" sz="1200">
                <a:solidFill>
                  <a:schemeClr val="dk2"/>
                </a:solidFill>
              </a:rPr>
              <a:t>. This also means people are typically placed according to their</a:t>
            </a:r>
            <a:r>
              <a:rPr lang="en" sz="1200" b="1">
                <a:solidFill>
                  <a:schemeClr val="dk2"/>
                </a:solidFill>
              </a:rPr>
              <a:t> sex assigned at birth, or whatever is listed on their documentation. </a:t>
            </a:r>
            <a:endParaRPr sz="1200" b="1">
              <a:solidFill>
                <a:schemeClr val="dk2"/>
              </a:solidFill>
            </a:endParaRPr>
          </a:p>
          <a:p>
            <a:pPr marL="0" lvl="0" indent="0" algn="l" rtl="0">
              <a:spcBef>
                <a:spcPts val="0"/>
              </a:spcBef>
              <a:spcAft>
                <a:spcPts val="0"/>
              </a:spcAft>
              <a:buNone/>
            </a:pPr>
            <a:r>
              <a:rPr lang="en" sz="1200">
                <a:solidFill>
                  <a:schemeClr val="dk2"/>
                </a:solidFill>
              </a:rPr>
              <a:t>Research shows when transgendered homeless are placed in this way they experience </a:t>
            </a:r>
            <a:r>
              <a:rPr lang="en" sz="1200" b="1">
                <a:solidFill>
                  <a:schemeClr val="dk2"/>
                </a:solidFill>
              </a:rPr>
              <a:t>significant violence, discrimination, and harassment. </a:t>
            </a:r>
            <a:endParaRPr sz="1200" b="1">
              <a:solidFill>
                <a:schemeClr val="dk2"/>
              </a:solidFill>
            </a:endParaRPr>
          </a:p>
          <a:p>
            <a:pPr marL="0" lvl="0" indent="0" algn="l" rtl="0">
              <a:spcBef>
                <a:spcPts val="0"/>
              </a:spcBef>
              <a:spcAft>
                <a:spcPts val="0"/>
              </a:spcAft>
              <a:buNone/>
            </a:pPr>
            <a:endParaRPr sz="1200">
              <a:solidFill>
                <a:schemeClr val="dk2"/>
              </a:solidFill>
            </a:endParaRPr>
          </a:p>
          <a:p>
            <a:pPr marL="0" lvl="0" indent="0" algn="l" rtl="0">
              <a:spcBef>
                <a:spcPts val="0"/>
              </a:spcBef>
              <a:spcAft>
                <a:spcPts val="0"/>
              </a:spcAft>
              <a:buNone/>
            </a:pPr>
            <a:r>
              <a:rPr lang="en" sz="1200">
                <a:solidFill>
                  <a:schemeClr val="dk2"/>
                </a:solidFill>
              </a:rPr>
              <a:t>So, with the 2016 Rule, HUD requires programs be place these clients in housing that matches their gender identity or at least puts th</a:t>
            </a:r>
            <a:r>
              <a:rPr lang="en" sz="1200" b="1">
                <a:solidFill>
                  <a:schemeClr val="dk2"/>
                </a:solidFill>
              </a:rPr>
              <a:t>e decision into the clients hands.</a:t>
            </a:r>
            <a:r>
              <a:rPr lang="en" sz="1200">
                <a:solidFill>
                  <a:schemeClr val="dk2"/>
                </a:solidFill>
              </a:rPr>
              <a:t> </a:t>
            </a:r>
            <a:endParaRPr sz="1200">
              <a:solidFill>
                <a:schemeClr val="dk2"/>
              </a:solidFill>
            </a:endParaRPr>
          </a:p>
          <a:p>
            <a:pPr marL="0" lvl="0" indent="0" algn="l" rtl="0">
              <a:spcBef>
                <a:spcPts val="0"/>
              </a:spcBef>
              <a:spcAft>
                <a:spcPts val="0"/>
              </a:spcAft>
              <a:buNone/>
            </a:pPr>
            <a:endParaRPr sz="1200">
              <a:solidFill>
                <a:schemeClr val="dk2"/>
              </a:solidFill>
            </a:endParaRPr>
          </a:p>
          <a:p>
            <a:pPr marL="0" lvl="0" indent="0" algn="l" rtl="0">
              <a:spcBef>
                <a:spcPts val="0"/>
              </a:spcBef>
              <a:spcAft>
                <a:spcPts val="0"/>
              </a:spcAft>
              <a:buNone/>
            </a:pPr>
            <a:r>
              <a:rPr lang="en" sz="1200">
                <a:solidFill>
                  <a:schemeClr val="dk2"/>
                </a:solidFill>
              </a:rPr>
              <a:t>The rule also requires program evaluate their policies relating to things such as </a:t>
            </a:r>
            <a:r>
              <a:rPr lang="en" sz="1200" b="1">
                <a:solidFill>
                  <a:schemeClr val="dk2"/>
                </a:solidFill>
              </a:rPr>
              <a:t>intake, security, discrimination, or health policies to ensure the policies are designed in a way that discriminated, such as using different protocols, against this population. </a:t>
            </a:r>
            <a:endParaRPr sz="1200" b="1">
              <a:solidFill>
                <a:schemeClr val="dk2"/>
              </a:solidFill>
            </a:endParaRPr>
          </a:p>
          <a:p>
            <a:pPr marL="0" lvl="0" indent="0" algn="l" rtl="0">
              <a:spcBef>
                <a:spcPts val="0"/>
              </a:spcBef>
              <a:spcAft>
                <a:spcPts val="0"/>
              </a:spcAft>
              <a:buNone/>
            </a:pPr>
            <a:endParaRPr sz="1200" b="1">
              <a:solidFill>
                <a:schemeClr val="dk2"/>
              </a:solidFill>
            </a:endParaRPr>
          </a:p>
          <a:p>
            <a:pPr marL="0" lvl="0" indent="0" algn="l" rtl="0">
              <a:spcBef>
                <a:spcPts val="0"/>
              </a:spcBef>
              <a:spcAft>
                <a:spcPts val="0"/>
              </a:spcAft>
              <a:buNone/>
            </a:pPr>
            <a:r>
              <a:rPr lang="en" sz="1200" b="1">
                <a:solidFill>
                  <a:schemeClr val="dk2"/>
                </a:solidFill>
              </a:rPr>
              <a:t>It also explicitly states programs are prohibited from asking intrusive questions about a person’s anatomy or asking for medical evidence of someone’s identity. </a:t>
            </a:r>
            <a:endParaRPr sz="1200" b="1">
              <a:solidFill>
                <a:schemeClr val="dk2"/>
              </a:solidFill>
            </a:endParaRPr>
          </a:p>
          <a:p>
            <a:pPr marL="0" lvl="0" indent="0" algn="l" rtl="0">
              <a:spcBef>
                <a:spcPts val="0"/>
              </a:spcBef>
              <a:spcAft>
                <a:spcPts val="0"/>
              </a:spcAft>
              <a:buNone/>
            </a:pPr>
            <a:endParaRPr sz="1200">
              <a:solidFill>
                <a:schemeClr val="dk2"/>
              </a:solidFill>
            </a:endParaRPr>
          </a:p>
          <a:p>
            <a:pPr marL="0" lvl="0" indent="0" algn="l" rtl="0">
              <a:spcBef>
                <a:spcPts val="0"/>
              </a:spcBef>
              <a:spcAft>
                <a:spcPts val="0"/>
              </a:spcAft>
              <a:buNone/>
            </a:pPr>
            <a:endParaRPr sz="1200">
              <a:solidFill>
                <a:schemeClr val="dk2"/>
              </a:solidFill>
              <a:highlight>
                <a:srgbClr val="FFFFFF"/>
              </a:highlight>
            </a:endParaRPr>
          </a:p>
          <a:p>
            <a:pPr marL="0" lvl="0" indent="0" algn="l" rtl="0">
              <a:spcBef>
                <a:spcPts val="0"/>
              </a:spcBef>
              <a:spcAft>
                <a:spcPts val="0"/>
              </a:spcAft>
              <a:buNone/>
            </a:pPr>
            <a:r>
              <a:rPr lang="en" sz="1200">
                <a:solidFill>
                  <a:schemeClr val="dk2"/>
                </a:solidFill>
                <a:highlight>
                  <a:srgbClr val="FFFFFF"/>
                </a:highlight>
              </a:rPr>
              <a:t>------</a:t>
            </a:r>
            <a:endParaRPr sz="1200">
              <a:solidFill>
                <a:schemeClr val="dk2"/>
              </a:solidFill>
              <a:highlight>
                <a:srgbClr val="FFFFFF"/>
              </a:highlight>
            </a:endParaRPr>
          </a:p>
          <a:p>
            <a:pPr marL="0" lvl="0" indent="0" algn="l" rtl="0">
              <a:spcBef>
                <a:spcPts val="0"/>
              </a:spcBef>
              <a:spcAft>
                <a:spcPts val="0"/>
              </a:spcAft>
              <a:buNone/>
            </a:pPr>
            <a:r>
              <a:rPr lang="en" sz="1200">
                <a:solidFill>
                  <a:srgbClr val="222222"/>
                </a:solidFill>
                <a:highlight>
                  <a:srgbClr val="FFFFFF"/>
                </a:highlight>
                <a:latin typeface="Roboto"/>
                <a:ea typeface="Roboto"/>
                <a:cs typeface="Roboto"/>
                <a:sym typeface="Roboto"/>
              </a:rPr>
              <a:t>The Fair Housing Act does not specifically include sexual orientation and gender identity as prohibited bases. However, discrimination against a lesbian, gay, bisexual, or </a:t>
            </a:r>
            <a:r>
              <a:rPr lang="en" sz="1200" b="1">
                <a:solidFill>
                  <a:srgbClr val="222222"/>
                </a:solidFill>
                <a:highlight>
                  <a:srgbClr val="FFFFFF"/>
                </a:highlight>
                <a:latin typeface="Roboto"/>
                <a:ea typeface="Roboto"/>
                <a:cs typeface="Roboto"/>
                <a:sym typeface="Roboto"/>
              </a:rPr>
              <a:t>transgender</a:t>
            </a:r>
            <a:r>
              <a:rPr lang="en" sz="1200">
                <a:solidFill>
                  <a:srgbClr val="222222"/>
                </a:solidFill>
                <a:highlight>
                  <a:srgbClr val="FFFFFF"/>
                </a:highlight>
                <a:latin typeface="Roboto"/>
                <a:ea typeface="Roboto"/>
                <a:cs typeface="Roboto"/>
                <a:sym typeface="Roboto"/>
              </a:rPr>
              <a:t> (LGBT) person may be covered by the Fair Housing Act if it is based on non-conformity with gender stereotypes.</a:t>
            </a:r>
            <a:endParaRPr sz="1200">
              <a:solidFill>
                <a:schemeClr val="dk2"/>
              </a:solidFill>
              <a:highlight>
                <a:srgbClr val="FFFFFF"/>
              </a:highlight>
            </a:endParaRPr>
          </a:p>
          <a:p>
            <a:pPr marL="0" lvl="0" indent="0" algn="l" rtl="0">
              <a:spcBef>
                <a:spcPts val="0"/>
              </a:spcBef>
              <a:spcAft>
                <a:spcPts val="0"/>
              </a:spcAft>
              <a:buNone/>
            </a:pPr>
            <a:endParaRPr sz="1200">
              <a:solidFill>
                <a:schemeClr val="dk2"/>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8c3f71e1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8c3f71e1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t>Follow Trisha Teffenart: Focus on data first.</a:t>
            </a:r>
            <a:endParaRPr/>
          </a:p>
          <a:p>
            <a:pPr marL="0" lvl="0" indent="0" algn="l" rtl="0">
              <a:spcBef>
                <a:spcPts val="0"/>
              </a:spcBef>
              <a:spcAft>
                <a:spcPts val="0"/>
              </a:spcAft>
              <a:buClr>
                <a:schemeClr val="dk2"/>
              </a:buClr>
              <a:buSzPts val="1100"/>
              <a:buFont typeface="Arial"/>
              <a:buNone/>
            </a:pPr>
            <a:r>
              <a:rPr lang="en"/>
              <a:t>2015 TG survey conducted by the National Center for Transgender Equality</a:t>
            </a:r>
            <a:endParaRPr/>
          </a:p>
          <a:p>
            <a:pPr marL="0" lvl="0" indent="0" algn="l" rtl="0">
              <a:spcBef>
                <a:spcPts val="0"/>
              </a:spcBef>
              <a:spcAft>
                <a:spcPts val="0"/>
              </a:spcAft>
              <a:buClr>
                <a:schemeClr val="dk2"/>
              </a:buClr>
              <a:buSzPts val="1100"/>
              <a:buFont typeface="Arial"/>
              <a:buNone/>
            </a:pPr>
            <a:r>
              <a:rPr lang="en"/>
              <a:t> 30% of respondents who had a job reported being fired, denied a promotion, or experiencing some other form of mistreatment in the workplace due to their gender identity or expression, such as being verbally harassed or physically or sexually assaulted at work. </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Clr>
                <a:schemeClr val="dk2"/>
              </a:buClr>
              <a:buSzPts val="1100"/>
              <a:buFont typeface="Arial"/>
              <a:buNone/>
            </a:pPr>
            <a:r>
              <a:rPr lang="en"/>
              <a:t> 46% of respondents were verbally harassed and 9% were physically attacked because of being transgender.</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Clr>
                <a:schemeClr val="dk2"/>
              </a:buClr>
              <a:buSzPts val="1100"/>
              <a:buFont typeface="Arial"/>
              <a:buNone/>
            </a:pPr>
            <a:r>
              <a:rPr lang="en"/>
              <a:t> Nearly one-third (29%) of respondents were living in poverty, compared to 12% in the U.S. population. A major contributor to the high rate of poverty is likely respondents’ 15% unemployment rate—three times higher than the unemployment rate in the U.S. population at the time of the survey (5%).</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Clr>
                <a:schemeClr val="dk2"/>
              </a:buClr>
              <a:buSzPts val="1100"/>
              <a:buFont typeface="Arial"/>
              <a:buNone/>
            </a:pPr>
            <a:r>
              <a:rPr lang="en"/>
              <a:t>Key learning from: give all the stats first.</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Clr>
                <a:schemeClr val="dk2"/>
              </a:buClr>
              <a:buSzPts val="1100"/>
              <a:buFont typeface="Arial"/>
              <a:buNone/>
            </a:pPr>
            <a:r>
              <a:rPr lang="en" sz="1200">
                <a:highlight>
                  <a:srgbClr val="FFFFFF"/>
                </a:highlight>
              </a:rPr>
              <a:t>. For example, the rule details that 100 calls made to shelters across four different U.S. state uncovered shelter staff asking the caller about their “genitalia or surgery requirements” in order to determine housing placement (Office of the Secretary, HUD, 2016). </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Clr>
                <a:schemeClr val="dk2"/>
              </a:buClr>
              <a:buSzPts val="1100"/>
              <a:buFont typeface="Arial"/>
              <a:buNone/>
            </a:pPr>
            <a:r>
              <a:rPr lang="en"/>
              <a:t>40% of nations homeless youth, 18-24 young adults, are homeless. This means its particularly important that our shelter system is inclusive and aware of the needs of a population disproportionately impacted by homelessness. </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Clr>
                <a:schemeClr val="dk2"/>
              </a:buClr>
              <a:buSzPts val="1100"/>
              <a:buFont typeface="Arial"/>
              <a:buNone/>
            </a:pPr>
            <a:endParaRPr/>
          </a:p>
          <a:p>
            <a:pPr marL="254000" lvl="0" indent="0" algn="l" rtl="0">
              <a:lnSpc>
                <a:spcPct val="115000"/>
              </a:lnSpc>
              <a:spcBef>
                <a:spcPts val="0"/>
              </a:spcBef>
              <a:spcAft>
                <a:spcPts val="0"/>
              </a:spcAft>
              <a:buNone/>
            </a:pPr>
            <a:r>
              <a:rPr lang="en"/>
              <a:t>Although now sharply divided, public attitudes toward LGB people do reflect greater acceptance today - with younger generations leading way</a:t>
            </a:r>
            <a:endParaRPr/>
          </a:p>
          <a:p>
            <a:pPr marL="508000" lvl="0" indent="0" algn="l" rtl="0">
              <a:lnSpc>
                <a:spcPct val="115000"/>
              </a:lnSpc>
              <a:spcBef>
                <a:spcPts val="0"/>
              </a:spcBef>
              <a:spcAft>
                <a:spcPts val="0"/>
              </a:spcAft>
              <a:buNone/>
            </a:pPr>
            <a:r>
              <a:rPr lang="en"/>
              <a:t>Support of same sex relations w/two adults changed dramatically from 70% thinking it “always wrong” (1973) to 44% (2010)</a:t>
            </a:r>
            <a:endParaRPr/>
          </a:p>
          <a:p>
            <a:pPr marL="254000" lvl="0" indent="0" algn="l" rtl="0">
              <a:lnSpc>
                <a:spcPct val="115000"/>
              </a:lnSpc>
              <a:spcBef>
                <a:spcPts val="0"/>
              </a:spcBef>
              <a:spcAft>
                <a:spcPts val="0"/>
              </a:spcAft>
              <a:buNone/>
            </a:pPr>
            <a:r>
              <a:rPr lang="en"/>
              <a:t>However, Transgender people remain far more marginalized, despite gains seen w/ LGB people </a:t>
            </a:r>
            <a:endParaRPr/>
          </a:p>
          <a:p>
            <a:pPr marL="508000" lvl="0" indent="0" algn="l" rtl="0">
              <a:lnSpc>
                <a:spcPct val="115000"/>
              </a:lnSpc>
              <a:spcBef>
                <a:spcPts val="0"/>
              </a:spcBef>
              <a:spcAft>
                <a:spcPts val="0"/>
              </a:spcAft>
              <a:buNone/>
            </a:pPr>
            <a:r>
              <a:rPr lang="en"/>
              <a:t>In a 2015 U.S. Transgender Survey of 27,715 transgender people:</a:t>
            </a:r>
            <a:endParaRPr/>
          </a:p>
          <a:p>
            <a:pPr marL="685800" lvl="0" indent="0" algn="l" rtl="0">
              <a:lnSpc>
                <a:spcPct val="115000"/>
              </a:lnSpc>
              <a:spcBef>
                <a:spcPts val="0"/>
              </a:spcBef>
              <a:spcAft>
                <a:spcPts val="0"/>
              </a:spcAft>
              <a:buNone/>
            </a:pPr>
            <a:r>
              <a:rPr lang="en"/>
              <a:t>77% experienced mistreatment or discrimination at work </a:t>
            </a:r>
            <a:endParaRPr/>
          </a:p>
          <a:p>
            <a:pPr marL="685800" lvl="0" indent="0" algn="l" rtl="0">
              <a:lnSpc>
                <a:spcPct val="115000"/>
              </a:lnSpc>
              <a:spcBef>
                <a:spcPts val="0"/>
              </a:spcBef>
              <a:spcAft>
                <a:spcPts val="0"/>
              </a:spcAft>
              <a:buNone/>
            </a:pPr>
            <a:r>
              <a:rPr lang="en"/>
              <a:t>30% report being fired or denied promotion</a:t>
            </a:r>
            <a:endParaRPr/>
          </a:p>
          <a:p>
            <a:pPr marL="685800" lvl="0" indent="0" algn="l" rtl="0">
              <a:lnSpc>
                <a:spcPct val="115000"/>
              </a:lnSpc>
              <a:spcBef>
                <a:spcPts val="0"/>
              </a:spcBef>
              <a:spcAft>
                <a:spcPts val="0"/>
              </a:spcAft>
              <a:buNone/>
            </a:pPr>
            <a:r>
              <a:rPr lang="en"/>
              <a:t>20% report illegal work activity at some point in lifetime to pay bills</a:t>
            </a:r>
            <a:endParaRPr/>
          </a:p>
          <a:p>
            <a:pPr marL="685800" lvl="0" indent="0" algn="l" rtl="0">
              <a:lnSpc>
                <a:spcPct val="115000"/>
              </a:lnSpc>
              <a:spcBef>
                <a:spcPts val="0"/>
              </a:spcBef>
              <a:spcAft>
                <a:spcPts val="0"/>
              </a:spcAft>
              <a:buNone/>
            </a:pPr>
            <a:r>
              <a:rPr lang="en"/>
              <a:t>23% report some form of housing discrimination </a:t>
            </a:r>
            <a:endParaRPr/>
          </a:p>
          <a:p>
            <a:pPr marL="685800" lvl="0" indent="0" algn="l" rtl="0">
              <a:lnSpc>
                <a:spcPct val="115000"/>
              </a:lnSpc>
              <a:spcBef>
                <a:spcPts val="0"/>
              </a:spcBef>
              <a:spcAft>
                <a:spcPts val="0"/>
              </a:spcAft>
              <a:buNone/>
            </a:pPr>
            <a:r>
              <a:rPr lang="en"/>
              <a:t>30% report homelessness in lifetime; 12% report homelessness in past yr – of those, 26% avoided shelters fearing mistreatment while 70% went to shelters report actually being mistreated; only 4% had + experience</a:t>
            </a:r>
            <a:endParaRPr/>
          </a:p>
          <a:p>
            <a:pPr marL="685800" lvl="0" indent="0" algn="l" rtl="0">
              <a:lnSpc>
                <a:spcPct val="115000"/>
              </a:lnSpc>
              <a:spcBef>
                <a:spcPts val="0"/>
              </a:spcBef>
              <a:spcAft>
                <a:spcPts val="0"/>
              </a:spcAft>
              <a:buNone/>
            </a:pPr>
            <a:r>
              <a:rPr lang="en"/>
              <a:t>59% avoided public restroom in past year to avoid harassment or violence</a:t>
            </a:r>
            <a:endParaRPr/>
          </a:p>
          <a:p>
            <a:pPr marL="685800" lvl="0" indent="0" algn="l" rtl="0">
              <a:lnSpc>
                <a:spcPct val="115000"/>
              </a:lnSpc>
              <a:spcBef>
                <a:spcPts val="0"/>
              </a:spcBef>
              <a:spcAft>
                <a:spcPts val="0"/>
              </a:spcAft>
              <a:buNone/>
            </a:pPr>
            <a:r>
              <a:rPr lang="en"/>
              <a:t>47% were sexually assaulted at some point in lifetime; 10% in past year</a:t>
            </a:r>
            <a:endParaRPr/>
          </a:p>
          <a:p>
            <a:pPr marL="685800" lvl="0" indent="0" algn="l" rtl="0">
              <a:lnSpc>
                <a:spcPct val="115000"/>
              </a:lnSpc>
              <a:spcBef>
                <a:spcPts val="0"/>
              </a:spcBef>
              <a:spcAft>
                <a:spcPts val="0"/>
              </a:spcAft>
              <a:buNone/>
            </a:pPr>
            <a:r>
              <a:rPr lang="en"/>
              <a:t>57% report feeling uncomfortable asking police for help against violence;</a:t>
            </a:r>
            <a:endParaRPr/>
          </a:p>
          <a:p>
            <a:pPr marL="0" lvl="0" indent="0" algn="l" rtl="0">
              <a:spcBef>
                <a:spcPts val="0"/>
              </a:spcBef>
              <a:spcAft>
                <a:spcPts val="0"/>
              </a:spcAft>
              <a:buClr>
                <a:schemeClr val="dk2"/>
              </a:buClr>
              <a:buSzPts val="1100"/>
              <a:buFont typeface="Arial"/>
              <a:buNone/>
            </a:pPr>
            <a:endParaRPr/>
          </a:p>
          <a:p>
            <a:pPr marL="254000" lvl="0" indent="0" algn="l" rtl="0">
              <a:lnSpc>
                <a:spcPct val="115000"/>
              </a:lnSpc>
              <a:spcBef>
                <a:spcPts val="0"/>
              </a:spcBef>
              <a:spcAft>
                <a:spcPts val="0"/>
              </a:spcAft>
              <a:buNone/>
            </a:pPr>
            <a:r>
              <a:rPr lang="en"/>
              <a:t>20%-40% of urban homeless youth are LGBT</a:t>
            </a:r>
            <a:endParaRPr/>
          </a:p>
          <a:p>
            <a:pPr marL="254000" lvl="0" indent="0" algn="l" rtl="0">
              <a:lnSpc>
                <a:spcPct val="115000"/>
              </a:lnSpc>
              <a:spcBef>
                <a:spcPts val="0"/>
              </a:spcBef>
              <a:spcAft>
                <a:spcPts val="0"/>
              </a:spcAft>
              <a:buNone/>
            </a:pPr>
            <a:r>
              <a:rPr lang="en"/>
              <a:t>	</a:t>
            </a:r>
            <a:endParaRPr/>
          </a:p>
          <a:p>
            <a:pPr marL="254000" lvl="0" indent="0" algn="l" rtl="0">
              <a:lnSpc>
                <a:spcPct val="115000"/>
              </a:lnSpc>
              <a:spcBef>
                <a:spcPts val="0"/>
              </a:spcBef>
              <a:spcAft>
                <a:spcPts val="0"/>
              </a:spcAft>
              <a:buNone/>
            </a:pPr>
            <a:r>
              <a:rPr lang="en"/>
              <a:t>	“To Whom Do They Belong?: Runaway, Homeless and Other Youth in High-Risk Situations in the 1990’s”, The National Network of Runaway and Youth Services, Washington, D.C., 1991</a:t>
            </a:r>
            <a:endParaRPr/>
          </a:p>
          <a:p>
            <a:pPr marL="558800" lvl="0" indent="0" algn="l" rtl="0">
              <a:lnSpc>
                <a:spcPct val="115000"/>
              </a:lnSpc>
              <a:spcBef>
                <a:spcPts val="0"/>
              </a:spcBef>
              <a:spcAft>
                <a:spcPts val="0"/>
              </a:spcAft>
              <a:buNone/>
            </a:pPr>
            <a:r>
              <a:rPr lang="en"/>
              <a:t>Of the estimated 4,000 street youth living in NYC, about 1/3 (~1,300) are believed to be LGBT</a:t>
            </a:r>
            <a:r>
              <a:rPr lang="en" b="1"/>
              <a:t> </a:t>
            </a:r>
            <a:endParaRPr b="1"/>
          </a:p>
          <a:p>
            <a:pPr marL="863600" lvl="0" indent="0" algn="l" rtl="0">
              <a:lnSpc>
                <a:spcPct val="115000"/>
              </a:lnSpc>
              <a:spcBef>
                <a:spcPts val="0"/>
              </a:spcBef>
              <a:spcAft>
                <a:spcPts val="0"/>
              </a:spcAft>
              <a:buNone/>
            </a:pPr>
            <a:r>
              <a:rPr lang="en"/>
              <a:t>Black youths account for nearly 50% of this LGBT total (about 600 youth); Latinx youths, 25% (325) </a:t>
            </a:r>
            <a:endParaRPr/>
          </a:p>
          <a:p>
            <a:pPr marL="254000" lvl="0" indent="0" algn="l" rtl="0">
              <a:lnSpc>
                <a:spcPct val="115000"/>
              </a:lnSpc>
              <a:spcBef>
                <a:spcPts val="0"/>
              </a:spcBef>
              <a:spcAft>
                <a:spcPts val="0"/>
              </a:spcAft>
              <a:buNone/>
            </a:pPr>
            <a:r>
              <a:rPr lang="en"/>
              <a:t>		      NYC Homeless Population Survey, July 2007</a:t>
            </a:r>
            <a:endParaRPr/>
          </a:p>
          <a:p>
            <a:pPr marL="254000" lvl="0" indent="0" algn="l" rtl="0">
              <a:lnSpc>
                <a:spcPct val="115000"/>
              </a:lnSpc>
              <a:spcBef>
                <a:spcPts val="0"/>
              </a:spcBef>
              <a:spcAft>
                <a:spcPts val="0"/>
              </a:spcAft>
              <a:buNone/>
            </a:pPr>
            <a:endParaRPr/>
          </a:p>
          <a:p>
            <a:pPr marL="254000" lvl="0" indent="0" algn="l" rtl="0">
              <a:lnSpc>
                <a:spcPct val="115000"/>
              </a:lnSpc>
              <a:spcBef>
                <a:spcPts val="0"/>
              </a:spcBef>
              <a:spcAft>
                <a:spcPts val="0"/>
              </a:spcAft>
              <a:buNone/>
            </a:pPr>
            <a:r>
              <a:rPr lang="en"/>
              <a:t>On average, LGBT street youth (as compared to their heterosexual counterparts) are:</a:t>
            </a:r>
            <a:endParaRPr/>
          </a:p>
          <a:p>
            <a:pPr marL="558800" lvl="0" indent="0" algn="l" rtl="0">
              <a:lnSpc>
                <a:spcPct val="115000"/>
              </a:lnSpc>
              <a:spcBef>
                <a:spcPts val="0"/>
              </a:spcBef>
              <a:spcAft>
                <a:spcPts val="0"/>
              </a:spcAft>
              <a:buNone/>
            </a:pPr>
            <a:r>
              <a:rPr lang="en"/>
              <a:t>More likely to have faced disapproval, abuse and neglect — and being thrown out of their homes rather than run away</a:t>
            </a:r>
            <a:endParaRPr/>
          </a:p>
          <a:p>
            <a:pPr marL="558800" lvl="0" indent="0" algn="l" rtl="0">
              <a:lnSpc>
                <a:spcPct val="115000"/>
              </a:lnSpc>
              <a:spcBef>
                <a:spcPts val="0"/>
              </a:spcBef>
              <a:spcAft>
                <a:spcPts val="0"/>
              </a:spcAft>
              <a:buNone/>
            </a:pPr>
            <a:r>
              <a:rPr lang="en"/>
              <a:t>Physically/sexually victimized by 7 more people prior to being homeless </a:t>
            </a:r>
            <a:endParaRPr/>
          </a:p>
          <a:p>
            <a:pPr marL="558800" lvl="0" indent="0" algn="l" rtl="0">
              <a:lnSpc>
                <a:spcPct val="115000"/>
              </a:lnSpc>
              <a:spcBef>
                <a:spcPts val="0"/>
              </a:spcBef>
              <a:spcAft>
                <a:spcPts val="0"/>
              </a:spcAft>
              <a:buNone/>
            </a:pPr>
            <a:r>
              <a:rPr lang="en"/>
              <a:t>More likely to bolt again after being returned home by the authorities</a:t>
            </a:r>
            <a:endParaRPr/>
          </a:p>
          <a:p>
            <a:pPr marL="558800" lvl="0" indent="0" algn="l" rtl="0">
              <a:lnSpc>
                <a:spcPct val="115000"/>
              </a:lnSpc>
              <a:spcBef>
                <a:spcPts val="0"/>
              </a:spcBef>
              <a:spcAft>
                <a:spcPts val="0"/>
              </a:spcAft>
              <a:buNone/>
            </a:pPr>
            <a:r>
              <a:rPr lang="en"/>
              <a:t>Have had nearly 2x as many sexual partners</a:t>
            </a:r>
            <a:endParaRPr/>
          </a:p>
          <a:p>
            <a:pPr marL="558800" lvl="0" indent="0" algn="l" rtl="0">
              <a:lnSpc>
                <a:spcPct val="115000"/>
              </a:lnSpc>
              <a:spcBef>
                <a:spcPts val="0"/>
              </a:spcBef>
              <a:spcAft>
                <a:spcPts val="0"/>
              </a:spcAft>
              <a:buNone/>
            </a:pPr>
            <a:r>
              <a:rPr lang="en"/>
              <a:t>Have used more dangerous substances more frequently</a:t>
            </a:r>
            <a:endParaRPr/>
          </a:p>
          <a:p>
            <a:pPr marL="558800" lvl="0" indent="0" algn="l" rtl="0">
              <a:lnSpc>
                <a:spcPct val="115000"/>
              </a:lnSpc>
              <a:spcBef>
                <a:spcPts val="0"/>
              </a:spcBef>
              <a:spcAft>
                <a:spcPts val="0"/>
              </a:spcAft>
              <a:buNone/>
            </a:pPr>
            <a:r>
              <a:rPr lang="en"/>
              <a:t>Often harder to find supportive permanent placements once placed into foster care system, extending their length of time in the system</a:t>
            </a:r>
            <a:endParaRPr/>
          </a:p>
          <a:p>
            <a:pPr marL="558800" lvl="0" indent="0" algn="l" rtl="0">
              <a:lnSpc>
                <a:spcPct val="115000"/>
              </a:lnSpc>
              <a:spcBef>
                <a:spcPts val="0"/>
              </a:spcBef>
              <a:spcAft>
                <a:spcPts val="0"/>
              </a:spcAft>
              <a:buNone/>
            </a:pPr>
            <a:r>
              <a:rPr lang="en"/>
              <a:t>more likely to be criminally charged and punished more harshly for violations of age-of-consent laws</a:t>
            </a:r>
            <a:endParaRPr/>
          </a:p>
          <a:p>
            <a:pPr marL="558800" lvl="0" indent="0" algn="l" rtl="0">
              <a:lnSpc>
                <a:spcPct val="115000"/>
              </a:lnSpc>
              <a:spcBef>
                <a:spcPts val="0"/>
              </a:spcBef>
              <a:spcAft>
                <a:spcPts val="0"/>
              </a:spcAft>
              <a:buNone/>
            </a:pPr>
            <a:r>
              <a:rPr lang="en"/>
              <a:t>More likely to face selective enforcement of “quality of life” offenses and “morals” regulations congregating in public places, especially if they are LGBT youth of color </a:t>
            </a:r>
            <a:endParaRPr/>
          </a:p>
          <a:p>
            <a:pPr marL="254000" lvl="0" indent="0" algn="l" rtl="0">
              <a:lnSpc>
                <a:spcPct val="115000"/>
              </a:lnSpc>
              <a:spcBef>
                <a:spcPts val="0"/>
              </a:spcBef>
              <a:spcAft>
                <a:spcPts val="0"/>
              </a:spcAft>
              <a:buNone/>
            </a:pPr>
            <a:r>
              <a:rPr lang="en"/>
              <a:t>        	</a:t>
            </a:r>
            <a:endParaRPr/>
          </a:p>
          <a:p>
            <a:pPr marL="254000" lvl="0" indent="0" algn="l" rtl="0">
              <a:lnSpc>
                <a:spcPct val="115000"/>
              </a:lnSpc>
              <a:spcBef>
                <a:spcPts val="0"/>
              </a:spcBef>
              <a:spcAft>
                <a:spcPts val="0"/>
              </a:spcAft>
              <a:buNone/>
            </a:pPr>
            <a:r>
              <a:rPr lang="en"/>
              <a:t>	From “Challenges Faced by Homeless Sexual Minorities: Comparison of Gay, Lesbian, Bisexual, and Transgendered Homeless Adolescents with their Heterosexual Counterparts,” Cochran, B. N., Stewart, A., Ginzler, J. A., &amp; Cauce, A. M., </a:t>
            </a:r>
            <a:r>
              <a:rPr lang="en" i="1"/>
              <a:t>American Journal of Public Health</a:t>
            </a:r>
            <a:r>
              <a:rPr lang="en"/>
              <a:t>, Vol. 92, 2002.</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Clr>
                <a:schemeClr val="dk2"/>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e74d2b436_0_12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e74d2b43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t>In total, some researchers say TG are 20 TIMES as likely to experience homelessness</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Clr>
                <a:schemeClr val="dk2"/>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f56bad2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f56bad21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t>Official Actors: key policymakers and agencies such as HUD. </a:t>
            </a:r>
            <a:endParaRPr/>
          </a:p>
          <a:p>
            <a:pPr marL="0" lvl="0" indent="0" algn="l" rtl="0">
              <a:spcBef>
                <a:spcPts val="0"/>
              </a:spcBef>
              <a:spcAft>
                <a:spcPts val="0"/>
              </a:spcAft>
              <a:buClr>
                <a:schemeClr val="dk2"/>
              </a:buClr>
              <a:buSzPts val="1100"/>
              <a:buFont typeface="Arial"/>
              <a:buNone/>
            </a:pPr>
            <a:r>
              <a:rPr lang="en"/>
              <a:t>Unofficial: </a:t>
            </a:r>
            <a:r>
              <a:rPr lang="en">
                <a:solidFill>
                  <a:schemeClr val="dk1"/>
                </a:solidFill>
              </a:rPr>
              <a:t>LGBTQ groups, housign advocates, homelessness field, communication media</a:t>
            </a:r>
            <a:endParaRPr>
              <a:solidFill>
                <a:schemeClr val="dk1"/>
              </a:solidFill>
            </a:endParaRPr>
          </a:p>
          <a:p>
            <a:pPr marL="0" lvl="0" indent="0" algn="l" rtl="0">
              <a:spcBef>
                <a:spcPts val="0"/>
              </a:spcBef>
              <a:spcAft>
                <a:spcPts val="0"/>
              </a:spcAft>
              <a:buClr>
                <a:schemeClr val="dk2"/>
              </a:buClr>
              <a:buSzPts val="1100"/>
              <a:buFont typeface="Arial"/>
              <a:buNone/>
            </a:pPr>
            <a:r>
              <a:rPr lang="en" u="sng">
                <a:solidFill>
                  <a:schemeClr val="hlink"/>
                </a:solidFill>
                <a:hlinkClick r:id="rId3"/>
              </a:rPr>
              <a:t>https://www.americanprogress.org/issues/lgbt/reports/2016/01/07/128323/discrimination-against-transgender-women-seeking-access-to-homeless-shelters/</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Clr>
                <a:schemeClr val="dk2"/>
              </a:buClr>
              <a:buSzPts val="1100"/>
              <a:buFont typeface="Arial"/>
              <a:buNone/>
            </a:pPr>
            <a:r>
              <a:rPr lang="en"/>
              <a:t>Power of opening with stats:</a:t>
            </a:r>
            <a:endParaRPr/>
          </a:p>
          <a:p>
            <a:pPr marL="0" lvl="0" indent="0" algn="l" rtl="0">
              <a:spcBef>
                <a:spcPts val="0"/>
              </a:spcBef>
              <a:spcAft>
                <a:spcPts val="0"/>
              </a:spcAft>
              <a:buClr>
                <a:schemeClr val="dk2"/>
              </a:buClr>
              <a:buSzPts val="1100"/>
              <a:buFont typeface="Arial"/>
              <a:buNone/>
            </a:pPr>
            <a:r>
              <a:rPr lang="en"/>
              <a:t>Rule we will later discuss includes this data: Research conducted by the Center for American Progress to test accessibility of shelters for TG women. They made 100 calls to shetlers across 4 US states. </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Clr>
                <a:schemeClr val="dk2"/>
              </a:buClr>
              <a:buSzPts val="1100"/>
              <a:buFont typeface="Arial"/>
              <a:buNone/>
            </a:pPr>
            <a:r>
              <a:rPr lang="en"/>
              <a:t>Also, </a:t>
            </a:r>
            <a:r>
              <a:rPr lang="en" sz="1200">
                <a:highlight>
                  <a:srgbClr val="FFFFFF"/>
                </a:highlight>
              </a:rPr>
              <a:t>“genitalia or surgery requirements” in order to determine housing placement (Office of the Secretary, HUD, 2016). </a:t>
            </a:r>
            <a:endParaRPr sz="1200">
              <a:highlight>
                <a:srgbClr val="FFFFFF"/>
              </a:highlight>
            </a:endParaRPr>
          </a:p>
          <a:p>
            <a:pPr marL="0" lvl="0" indent="0" algn="l" rtl="0">
              <a:lnSpc>
                <a:spcPct val="200000"/>
              </a:lnSpc>
              <a:spcBef>
                <a:spcPts val="0"/>
              </a:spcBef>
              <a:spcAft>
                <a:spcPts val="0"/>
              </a:spcAft>
              <a:buNone/>
            </a:pPr>
            <a:r>
              <a:rPr lang="en">
                <a:solidFill>
                  <a:srgbClr val="333333"/>
                </a:solidFill>
                <a:latin typeface="Open Sans"/>
                <a:ea typeface="Open Sans"/>
                <a:cs typeface="Open Sans"/>
                <a:sym typeface="Open Sans"/>
              </a:rPr>
              <a:t>The test caller was told that she would be isolated or given separate facilities at the shelter.</a:t>
            </a:r>
            <a:endParaRPr>
              <a:solidFill>
                <a:srgbClr val="333333"/>
              </a:solidFill>
              <a:latin typeface="Open Sans"/>
              <a:ea typeface="Open Sans"/>
              <a:cs typeface="Open Sans"/>
              <a:sym typeface="Open Sans"/>
            </a:endParaRPr>
          </a:p>
          <a:p>
            <a:pPr marL="0" lvl="0" indent="0" algn="l" rtl="0">
              <a:lnSpc>
                <a:spcPct val="200000"/>
              </a:lnSpc>
              <a:spcBef>
                <a:spcPts val="1600"/>
              </a:spcBef>
              <a:spcAft>
                <a:spcPts val="0"/>
              </a:spcAft>
              <a:buNone/>
            </a:pPr>
            <a:r>
              <a:rPr lang="en">
                <a:solidFill>
                  <a:srgbClr val="333333"/>
                </a:solidFill>
                <a:latin typeface="Open Sans"/>
                <a:ea typeface="Open Sans"/>
                <a:cs typeface="Open Sans"/>
                <a:sym typeface="Open Sans"/>
              </a:rPr>
              <a:t> Ashelter employee misgendered the tester or made other statements to discredit her identity</a:t>
            </a:r>
            <a:endParaRPr>
              <a:solidFill>
                <a:schemeClr val="dk1"/>
              </a:solidFill>
            </a:endParaRPr>
          </a:p>
          <a:p>
            <a:pPr marL="0" lvl="0" indent="0" algn="l" rtl="0">
              <a:spcBef>
                <a:spcPts val="1600"/>
              </a:spcBef>
              <a:spcAft>
                <a:spcPts val="0"/>
              </a:spcAft>
              <a:buClr>
                <a:schemeClr val="dk2"/>
              </a:buClr>
              <a:buSzPts val="1100"/>
              <a:buFont typeface="Arial"/>
              <a:buNone/>
            </a:pPr>
            <a:r>
              <a:rPr lang="en">
                <a:solidFill>
                  <a:schemeClr val="dk1"/>
                </a:solidFill>
              </a:rPr>
              <a:t>26% of those who experienced homelessness in the past year avoided staying in a shelter because they feared being mistreated as a transgender person. </a:t>
            </a:r>
            <a:endParaRPr>
              <a:solidFill>
                <a:schemeClr val="dk1"/>
              </a:solidFill>
            </a:endParaRPr>
          </a:p>
          <a:p>
            <a:pPr marL="0" lvl="0" indent="0" algn="l" rtl="0">
              <a:spcBef>
                <a:spcPts val="0"/>
              </a:spcBef>
              <a:spcAft>
                <a:spcPts val="0"/>
              </a:spcAft>
              <a:buClr>
                <a:schemeClr val="dk2"/>
              </a:buClr>
              <a:buSzPts val="1100"/>
              <a:buFont typeface="Arial"/>
              <a:buNone/>
            </a:pPr>
            <a:r>
              <a:rPr lang="en">
                <a:solidFill>
                  <a:schemeClr val="dk1"/>
                </a:solidFill>
              </a:rPr>
              <a:t>70% respondents who stayed in a shelter in the past year reported some form of mistreatment, including being harassed, sexually or physically assaulted, or kicked out because of being transgender.</a:t>
            </a:r>
            <a:endParaRPr>
              <a:solidFill>
                <a:schemeClr val="dk1"/>
              </a:solidFill>
            </a:endParaRPr>
          </a:p>
          <a:p>
            <a:pPr marL="0" lvl="0" indent="0" algn="l" rtl="0">
              <a:spcBef>
                <a:spcPts val="0"/>
              </a:spcBef>
              <a:spcAft>
                <a:spcPts val="0"/>
              </a:spcAft>
              <a:buClr>
                <a:schemeClr val="dk2"/>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e74d2b436_0_220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e74d2b436_0_2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Other alternatives: Proposals for constitutional and Statutory protection for SO and GI, local policies and ordinances. Ex: Hudson and JC’s policies (similar to Sheila cowley’s response to the force report, can take data into her own hands regardless of whether formal policies are established.)</a:t>
            </a:r>
            <a:endParaRPr>
              <a:solidFill>
                <a:srgbClr val="FF0000"/>
              </a:solidFill>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endParaRPr sz="1200">
              <a:solidFill>
                <a:schemeClr val="dk2"/>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f56bad21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f56bad21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Codification at the regulatory level. - HUD utilized its executive branch powers and influence as a funder to create coercive policies.</a:t>
            </a:r>
            <a:endParaRPr>
              <a:solidFill>
                <a:srgbClr val="FF0000"/>
              </a:solidFill>
            </a:endParaRPr>
          </a:p>
          <a:p>
            <a:pPr marL="0" lvl="0" indent="0" algn="l" rtl="0">
              <a:spcBef>
                <a:spcPts val="0"/>
              </a:spcBef>
              <a:spcAft>
                <a:spcPts val="0"/>
              </a:spcAft>
              <a:buNone/>
            </a:pPr>
            <a:r>
              <a:rPr lang="en">
                <a:solidFill>
                  <a:srgbClr val="FF0000"/>
                </a:solidFill>
              </a:rPr>
              <a:t>Interest groups used the power of Administrative Procedures Act to influence 2012 back to the decision agenda, creating 2016.</a:t>
            </a:r>
            <a:endParaRPr>
              <a:solidFill>
                <a:srgbClr val="FF0000"/>
              </a:solidFill>
            </a:endParaRPr>
          </a:p>
          <a:p>
            <a:pPr marL="0" lvl="0" indent="0" algn="l" rtl="0">
              <a:spcBef>
                <a:spcPts val="0"/>
              </a:spcBef>
              <a:spcAft>
                <a:spcPts val="0"/>
              </a:spcAft>
              <a:buNone/>
            </a:pPr>
            <a:endParaRPr/>
          </a:p>
          <a:p>
            <a:pPr marL="0" lvl="0" indent="0" algn="l" rtl="0">
              <a:spcBef>
                <a:spcPts val="0"/>
              </a:spcBef>
              <a:spcAft>
                <a:spcPts val="0"/>
              </a:spcAft>
              <a:buNone/>
            </a:pPr>
            <a:endParaRPr sz="1200" b="1">
              <a:solidFill>
                <a:schemeClr val="dk2"/>
              </a:solidFill>
            </a:endParaRPr>
          </a:p>
          <a:p>
            <a:pPr marL="0" lvl="0" indent="0" algn="l" rtl="0">
              <a:spcBef>
                <a:spcPts val="0"/>
              </a:spcBef>
              <a:spcAft>
                <a:spcPts val="0"/>
              </a:spcAft>
              <a:buNone/>
            </a:pPr>
            <a:endParaRPr sz="1200">
              <a:solidFill>
                <a:schemeClr val="dk2"/>
              </a:solidFill>
            </a:endParaRPr>
          </a:p>
          <a:p>
            <a:pPr marL="0" lvl="0" indent="0" algn="l" rtl="0">
              <a:spcBef>
                <a:spcPts val="0"/>
              </a:spcBef>
              <a:spcAft>
                <a:spcPts val="0"/>
              </a:spcAft>
              <a:buNone/>
            </a:pPr>
            <a:endParaRPr sz="1200">
              <a:solidFill>
                <a:schemeClr val="dk2"/>
              </a:solidFill>
              <a:highlight>
                <a:srgbClr val="FFFFFF"/>
              </a:highlight>
            </a:endParaRPr>
          </a:p>
          <a:p>
            <a:pPr marL="0" lvl="0" indent="0" algn="l" rtl="0">
              <a:spcBef>
                <a:spcPts val="0"/>
              </a:spcBef>
              <a:spcAft>
                <a:spcPts val="0"/>
              </a:spcAft>
              <a:buNone/>
            </a:pPr>
            <a:r>
              <a:rPr lang="en" sz="1200">
                <a:solidFill>
                  <a:schemeClr val="dk2"/>
                </a:solidFill>
                <a:highlight>
                  <a:srgbClr val="FFFFFF"/>
                </a:highlight>
              </a:rPr>
              <a:t>------</a:t>
            </a:r>
            <a:endParaRPr sz="1200">
              <a:solidFill>
                <a:schemeClr val="dk2"/>
              </a:solidFill>
              <a:highlight>
                <a:srgbClr val="FFFFFF"/>
              </a:highlight>
            </a:endParaRPr>
          </a:p>
          <a:p>
            <a:pPr marL="0" lvl="0" indent="0" algn="l" rtl="0">
              <a:spcBef>
                <a:spcPts val="0"/>
              </a:spcBef>
              <a:spcAft>
                <a:spcPts val="0"/>
              </a:spcAft>
              <a:buNone/>
            </a:pPr>
            <a:r>
              <a:rPr lang="en" sz="1200">
                <a:solidFill>
                  <a:srgbClr val="222222"/>
                </a:solidFill>
                <a:highlight>
                  <a:srgbClr val="FFFFFF"/>
                </a:highlight>
                <a:latin typeface="Roboto"/>
                <a:ea typeface="Roboto"/>
                <a:cs typeface="Roboto"/>
                <a:sym typeface="Roboto"/>
              </a:rPr>
              <a:t>The Fair Housing Act does not specifically include sexual orientation and gender identity as prohibited bases. However, discrimination against a lesbian, gay, bisexual, or </a:t>
            </a:r>
            <a:r>
              <a:rPr lang="en" sz="1200" b="1">
                <a:solidFill>
                  <a:srgbClr val="222222"/>
                </a:solidFill>
                <a:highlight>
                  <a:srgbClr val="FFFFFF"/>
                </a:highlight>
                <a:latin typeface="Roboto"/>
                <a:ea typeface="Roboto"/>
                <a:cs typeface="Roboto"/>
                <a:sym typeface="Roboto"/>
              </a:rPr>
              <a:t>transgender</a:t>
            </a:r>
            <a:r>
              <a:rPr lang="en" sz="1200">
                <a:solidFill>
                  <a:srgbClr val="222222"/>
                </a:solidFill>
                <a:highlight>
                  <a:srgbClr val="FFFFFF"/>
                </a:highlight>
                <a:latin typeface="Roboto"/>
                <a:ea typeface="Roboto"/>
                <a:cs typeface="Roboto"/>
                <a:sym typeface="Roboto"/>
              </a:rPr>
              <a:t> (LGBT) person may be covered by the Fair Housing Act if it is based on non-conformity with gender stereotypes.</a:t>
            </a:r>
            <a:endParaRPr sz="1200">
              <a:solidFill>
                <a:schemeClr val="dk2"/>
              </a:solidFill>
              <a:highlight>
                <a:srgbClr val="FFFFFF"/>
              </a:highlight>
            </a:endParaRPr>
          </a:p>
          <a:p>
            <a:pPr marL="0" lvl="0" indent="0" algn="l" rtl="0">
              <a:spcBef>
                <a:spcPts val="0"/>
              </a:spcBef>
              <a:spcAft>
                <a:spcPts val="0"/>
              </a:spcAft>
              <a:buNone/>
            </a:pPr>
            <a:endParaRPr sz="1200">
              <a:solidFill>
                <a:schemeClr val="dk2"/>
              </a:solidFill>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f56bad2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f56bad2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latin typeface="Open Sans"/>
                <a:ea typeface="Open Sans"/>
                <a:cs typeface="Open Sans"/>
                <a:sym typeface="Open Sans"/>
              </a:rPr>
              <a:t>SENATE PRESIDENT SWEENEY -Frustration when a bill is stalled or veto’ed. </a:t>
            </a:r>
            <a:endParaRPr sz="14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400">
                <a:solidFill>
                  <a:schemeClr val="dk1"/>
                </a:solidFill>
                <a:latin typeface="Open Sans"/>
                <a:ea typeface="Open Sans"/>
                <a:cs typeface="Open Sans"/>
                <a:sym typeface="Open Sans"/>
              </a:rPr>
              <a:t>“Notice of Proposed Rulemaking”</a:t>
            </a:r>
            <a:endParaRPr sz="1400">
              <a:solidFill>
                <a:schemeClr val="dk1"/>
              </a:solidFill>
              <a:latin typeface="Open Sans"/>
              <a:ea typeface="Open Sans"/>
              <a:cs typeface="Open Sans"/>
              <a:sym typeface="Open Sans"/>
            </a:endParaRPr>
          </a:p>
          <a:p>
            <a:pPr marL="0" lvl="0" indent="0" algn="l" rtl="0">
              <a:spcBef>
                <a:spcPts val="0"/>
              </a:spcBef>
              <a:spcAft>
                <a:spcPts val="0"/>
              </a:spcAft>
              <a:buNone/>
            </a:pPr>
            <a:r>
              <a:rPr lang="en" sz="1400">
                <a:solidFill>
                  <a:schemeClr val="dk1"/>
                </a:solidFill>
                <a:latin typeface="Open Sans"/>
                <a:ea typeface="Open Sans"/>
                <a:cs typeface="Open Sans"/>
                <a:sym typeface="Open Sans"/>
              </a:rPr>
              <a:t>Religious views</a:t>
            </a:r>
            <a:endParaRPr sz="1400">
              <a:solidFill>
                <a:schemeClr val="dk1"/>
              </a:solidFill>
              <a:latin typeface="Open Sans"/>
              <a:ea typeface="Open Sans"/>
              <a:cs typeface="Open Sans"/>
              <a:sym typeface="Open Sans"/>
            </a:endParaRPr>
          </a:p>
          <a:p>
            <a:pPr marL="0" lvl="0" indent="0" algn="l" rtl="0">
              <a:spcBef>
                <a:spcPts val="0"/>
              </a:spcBef>
              <a:spcAft>
                <a:spcPts val="0"/>
              </a:spcAft>
              <a:buNone/>
            </a:pPr>
            <a:r>
              <a:rPr lang="en" sz="1400">
                <a:solidFill>
                  <a:schemeClr val="dk1"/>
                </a:solidFill>
                <a:latin typeface="Open Sans"/>
                <a:ea typeface="Open Sans"/>
                <a:cs typeface="Open Sans"/>
                <a:sym typeface="Open Sans"/>
              </a:rPr>
              <a:t>Can refer to sex as identifiedi n government documentation </a:t>
            </a:r>
            <a:endParaRPr sz="1400">
              <a:solidFill>
                <a:schemeClr val="dk1"/>
              </a:solidFill>
              <a:latin typeface="Open Sans"/>
              <a:ea typeface="Open Sans"/>
              <a:cs typeface="Open Sans"/>
              <a:sym typeface="Open Sans"/>
            </a:endParaRPr>
          </a:p>
          <a:p>
            <a:pPr marL="0" lvl="0" indent="0" algn="l" rtl="0">
              <a:spcBef>
                <a:spcPts val="0"/>
              </a:spcBef>
              <a:spcAft>
                <a:spcPts val="0"/>
              </a:spcAft>
              <a:buNone/>
            </a:pPr>
            <a:r>
              <a:rPr lang="en" sz="1400">
                <a:solidFill>
                  <a:schemeClr val="dk1"/>
                </a:solidFill>
                <a:latin typeface="Open Sans"/>
                <a:ea typeface="Open Sans"/>
                <a:cs typeface="Open Sans"/>
                <a:sym typeface="Open Sans"/>
              </a:rPr>
              <a:t>Ideological - removed LGBTQ website and related materials, stopepd researched, proposed this.</a:t>
            </a:r>
            <a:endParaRPr sz="1400">
              <a:solidFill>
                <a:schemeClr val="dk1"/>
              </a:solidFill>
              <a:latin typeface="Open Sans"/>
              <a:ea typeface="Open Sans"/>
              <a:cs typeface="Open Sans"/>
              <a:sym typeface="Open Sans"/>
            </a:endParaRPr>
          </a:p>
          <a:p>
            <a:pPr marL="0" lvl="0" indent="0" algn="l" rtl="0">
              <a:spcBef>
                <a:spcPts val="0"/>
              </a:spcBef>
              <a:spcAft>
                <a:spcPts val="0"/>
              </a:spcAft>
              <a:buNone/>
            </a:pPr>
            <a:endParaRPr sz="1400">
              <a:solidFill>
                <a:schemeClr val="dk1"/>
              </a:solidFill>
              <a:latin typeface="Open Sans"/>
              <a:ea typeface="Open Sans"/>
              <a:cs typeface="Open Sans"/>
              <a:sym typeface="Open Sans"/>
            </a:endParaRPr>
          </a:p>
          <a:p>
            <a:pPr marL="0" lvl="0" indent="0" algn="l" rtl="0">
              <a:spcBef>
                <a:spcPts val="0"/>
              </a:spcBef>
              <a:spcAft>
                <a:spcPts val="0"/>
              </a:spcAft>
              <a:buNone/>
            </a:pPr>
            <a:endParaRPr sz="14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400">
                <a:solidFill>
                  <a:schemeClr val="dk1"/>
                </a:solidFill>
                <a:latin typeface="Open Sans"/>
                <a:ea typeface="Open Sans"/>
                <a:cs typeface="Open Sans"/>
                <a:sym typeface="Open Sans"/>
              </a:rPr>
              <a:t>Also highlights that the overall issue isnt just shelter staff discrimination, its wider than the shelter and also signs for the lack of explicit stateent of law stating discrimination against sexual or or gen ide is wrong. This part of  govt use (or abuse) of their authority reminds me of the anger Senate President Sweeney displayed last week. HUD’s EA rules took so many years and trainined rolled out nationally. Programs changed. Then to have the current admin come out, publicly, encdorsing LGBTQ discrimination is not only infuriating to public admisntirators and PA who have worked on this but forces the population further away from shelters. </a:t>
            </a:r>
            <a:endParaRPr sz="1400">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2"/>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f56bad216_0_5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f56bad21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Codification at the regulatory level. - HUD utilized its executive branch powers and influence as a funder to create coercive policies.</a:t>
            </a:r>
            <a:endParaRPr>
              <a:solidFill>
                <a:srgbClr val="FF0000"/>
              </a:solidFill>
            </a:endParaRPr>
          </a:p>
          <a:p>
            <a:pPr marL="0" lvl="0" indent="0" algn="l" rtl="0">
              <a:spcBef>
                <a:spcPts val="0"/>
              </a:spcBef>
              <a:spcAft>
                <a:spcPts val="0"/>
              </a:spcAft>
              <a:buNone/>
            </a:pPr>
            <a:r>
              <a:rPr lang="en">
                <a:solidFill>
                  <a:srgbClr val="FF0000"/>
                </a:solidFill>
              </a:rPr>
              <a:t>Interest groups used the power of Administrative Procedures Act to influence 2012 back to the decision agenda, creating 2016</a:t>
            </a:r>
            <a:endParaRPr sz="1200">
              <a:solidFill>
                <a:schemeClr val="dk2"/>
              </a:solidFill>
            </a:endParaRPr>
          </a:p>
          <a:p>
            <a:pPr marL="0" lvl="0" indent="0" algn="l" rtl="0">
              <a:spcBef>
                <a:spcPts val="0"/>
              </a:spcBef>
              <a:spcAft>
                <a:spcPts val="0"/>
              </a:spcAft>
              <a:buNone/>
            </a:pPr>
            <a:endParaRPr sz="1200">
              <a:solidFill>
                <a:schemeClr val="dk2"/>
              </a:solidFill>
              <a:highlight>
                <a:srgbClr val="FFFFFF"/>
              </a:highlight>
            </a:endParaRPr>
          </a:p>
          <a:p>
            <a:pPr marL="0" lvl="0" indent="0" algn="l" rtl="0">
              <a:spcBef>
                <a:spcPts val="0"/>
              </a:spcBef>
              <a:spcAft>
                <a:spcPts val="0"/>
              </a:spcAft>
              <a:buNone/>
            </a:pPr>
            <a:r>
              <a:rPr lang="en" sz="1200">
                <a:solidFill>
                  <a:schemeClr val="dk2"/>
                </a:solidFill>
                <a:highlight>
                  <a:srgbClr val="FFFFFF"/>
                </a:highlight>
              </a:rPr>
              <a:t>------</a:t>
            </a:r>
            <a:endParaRPr sz="1200">
              <a:solidFill>
                <a:schemeClr val="dk2"/>
              </a:solidFill>
              <a:highlight>
                <a:srgbClr val="FFFFFF"/>
              </a:highlight>
            </a:endParaRPr>
          </a:p>
          <a:p>
            <a:pPr marL="0" lvl="0" indent="0" algn="l" rtl="0">
              <a:spcBef>
                <a:spcPts val="0"/>
              </a:spcBef>
              <a:spcAft>
                <a:spcPts val="0"/>
              </a:spcAft>
              <a:buNone/>
            </a:pPr>
            <a:r>
              <a:rPr lang="en" sz="1200">
                <a:solidFill>
                  <a:srgbClr val="222222"/>
                </a:solidFill>
                <a:highlight>
                  <a:srgbClr val="FFFFFF"/>
                </a:highlight>
                <a:latin typeface="Roboto"/>
                <a:ea typeface="Roboto"/>
                <a:cs typeface="Roboto"/>
                <a:sym typeface="Roboto"/>
              </a:rPr>
              <a:t>The Fair Housing Act does not specifically include sexual orientation and gender identity as prohibited bases. However, discrimination against a lesbian, gay, bisexual, or </a:t>
            </a:r>
            <a:r>
              <a:rPr lang="en" sz="1200" b="1">
                <a:solidFill>
                  <a:srgbClr val="222222"/>
                </a:solidFill>
                <a:highlight>
                  <a:srgbClr val="FFFFFF"/>
                </a:highlight>
                <a:latin typeface="Roboto"/>
                <a:ea typeface="Roboto"/>
                <a:cs typeface="Roboto"/>
                <a:sym typeface="Roboto"/>
              </a:rPr>
              <a:t>transgender</a:t>
            </a:r>
            <a:r>
              <a:rPr lang="en" sz="1200">
                <a:solidFill>
                  <a:srgbClr val="222222"/>
                </a:solidFill>
                <a:highlight>
                  <a:srgbClr val="FFFFFF"/>
                </a:highlight>
                <a:latin typeface="Roboto"/>
                <a:ea typeface="Roboto"/>
                <a:cs typeface="Roboto"/>
                <a:sym typeface="Roboto"/>
              </a:rPr>
              <a:t> (LGBT) person may be covered by the Fair Housing Act if it is based on non-conformity with gender stereotypes.</a:t>
            </a:r>
            <a:endParaRPr sz="1200">
              <a:solidFill>
                <a:schemeClr val="dk2"/>
              </a:solidFill>
              <a:highlight>
                <a:srgbClr val="FFFFFF"/>
              </a:highlight>
            </a:endParaRPr>
          </a:p>
          <a:p>
            <a:pPr marL="0" lvl="0" indent="0" algn="l" rtl="0">
              <a:spcBef>
                <a:spcPts val="0"/>
              </a:spcBef>
              <a:spcAft>
                <a:spcPts val="0"/>
              </a:spcAft>
              <a:buNone/>
            </a:pPr>
            <a:endParaRPr sz="1200">
              <a:solidFill>
                <a:schemeClr val="dk2"/>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legacy.glad.org/youth/genderidentity" TargetMode="External"/><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ginfo.gov/public/do/eAgendaViewRule?pubId=201904&amp;RIN=2506-AC53" TargetMode="External"/><Relationship Id="rId4" Type="http://schemas.openxmlformats.org/officeDocument/2006/relationships/hyperlink" Target="https://transequality.org/sites/default/files/docs/usts/USTS-Full-Report-Dec17.pdf"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reginfo.gov/public/do/eAgendaViewRule?pubId=201904&amp;RIN=2506-AC53" TargetMode="External"/><Relationship Id="rId4"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1041725" y="3540225"/>
            <a:ext cx="6940800" cy="178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3600" dirty="0"/>
          </a:p>
          <a:p>
            <a:pPr marL="0" lvl="0" indent="0" algn="ctr" rtl="0">
              <a:spcBef>
                <a:spcPts val="0"/>
              </a:spcBef>
              <a:spcAft>
                <a:spcPts val="0"/>
              </a:spcAft>
              <a:buNone/>
            </a:pPr>
            <a:endParaRPr sz="3600" dirty="0"/>
          </a:p>
          <a:p>
            <a:pPr marL="0" lvl="0" indent="0" algn="ctr" rtl="0">
              <a:spcBef>
                <a:spcPts val="0"/>
              </a:spcBef>
              <a:spcAft>
                <a:spcPts val="0"/>
              </a:spcAft>
              <a:buNone/>
            </a:pPr>
            <a:endParaRPr sz="3600" dirty="0"/>
          </a:p>
          <a:p>
            <a:pPr marL="0" lvl="0" indent="0" algn="ctr" rtl="0">
              <a:spcBef>
                <a:spcPts val="0"/>
              </a:spcBef>
              <a:spcAft>
                <a:spcPts val="0"/>
              </a:spcAft>
              <a:buNone/>
            </a:pPr>
            <a:endParaRPr sz="3600" dirty="0"/>
          </a:p>
          <a:p>
            <a:pPr marL="0" lvl="0" indent="0" algn="ctr" rtl="0">
              <a:spcBef>
                <a:spcPts val="0"/>
              </a:spcBef>
              <a:spcAft>
                <a:spcPts val="0"/>
              </a:spcAft>
              <a:buNone/>
            </a:pPr>
            <a:endParaRPr sz="3600" dirty="0"/>
          </a:p>
          <a:p>
            <a:pPr marL="0" lvl="0" indent="0" algn="ctr" rtl="0">
              <a:spcBef>
                <a:spcPts val="0"/>
              </a:spcBef>
              <a:spcAft>
                <a:spcPts val="0"/>
              </a:spcAft>
              <a:buNone/>
            </a:pPr>
            <a:endParaRPr sz="3600" dirty="0"/>
          </a:p>
          <a:p>
            <a:pPr marL="0" lvl="0" indent="0" algn="ctr" rtl="0">
              <a:spcBef>
                <a:spcPts val="0"/>
              </a:spcBef>
              <a:spcAft>
                <a:spcPts val="0"/>
              </a:spcAft>
              <a:buNone/>
            </a:pPr>
            <a:endParaRPr sz="3600" dirty="0"/>
          </a:p>
          <a:p>
            <a:pPr marL="0" lvl="0" indent="0" algn="ctr" rtl="0">
              <a:spcBef>
                <a:spcPts val="0"/>
              </a:spcBef>
              <a:spcAft>
                <a:spcPts val="0"/>
              </a:spcAft>
              <a:buNone/>
            </a:pPr>
            <a:r>
              <a:rPr lang="en" sz="3200" dirty="0"/>
              <a:t>Discrimination </a:t>
            </a:r>
            <a:endParaRPr sz="3200" dirty="0"/>
          </a:p>
          <a:p>
            <a:pPr marL="0" lvl="0" indent="0" algn="ctr" rtl="0">
              <a:spcBef>
                <a:spcPts val="0"/>
              </a:spcBef>
              <a:spcAft>
                <a:spcPts val="0"/>
              </a:spcAft>
              <a:buNone/>
            </a:pPr>
            <a:r>
              <a:rPr lang="en" sz="3200" dirty="0"/>
              <a:t>&amp; </a:t>
            </a:r>
            <a:endParaRPr sz="3200" dirty="0"/>
          </a:p>
          <a:p>
            <a:pPr marL="0" lvl="0" indent="0" algn="ctr" rtl="0">
              <a:spcBef>
                <a:spcPts val="0"/>
              </a:spcBef>
              <a:spcAft>
                <a:spcPts val="0"/>
              </a:spcAft>
              <a:buNone/>
            </a:pPr>
            <a:r>
              <a:rPr lang="en" sz="3200" dirty="0"/>
              <a:t>Mistreatment </a:t>
            </a:r>
            <a:endParaRPr sz="3200" dirty="0"/>
          </a:p>
          <a:p>
            <a:pPr marL="0" lvl="0" indent="0" algn="ctr" rtl="0">
              <a:spcBef>
                <a:spcPts val="0"/>
              </a:spcBef>
              <a:spcAft>
                <a:spcPts val="0"/>
              </a:spcAft>
              <a:buNone/>
            </a:pPr>
            <a:r>
              <a:rPr lang="en" sz="3200" dirty="0"/>
              <a:t>Towards Transgender/</a:t>
            </a:r>
            <a:endParaRPr sz="3200" dirty="0"/>
          </a:p>
          <a:p>
            <a:pPr marL="0" lvl="0" indent="0" algn="ctr" rtl="0">
              <a:spcBef>
                <a:spcPts val="0"/>
              </a:spcBef>
              <a:spcAft>
                <a:spcPts val="0"/>
              </a:spcAft>
              <a:buNone/>
            </a:pPr>
            <a:r>
              <a:rPr lang="en" sz="3200" dirty="0"/>
              <a:t>Gender Non-Conforming </a:t>
            </a:r>
            <a:endParaRPr sz="3200" dirty="0"/>
          </a:p>
          <a:p>
            <a:pPr marL="0" lvl="0" indent="0" algn="ctr" rtl="0">
              <a:spcBef>
                <a:spcPts val="0"/>
              </a:spcBef>
              <a:spcAft>
                <a:spcPts val="0"/>
              </a:spcAft>
              <a:buNone/>
            </a:pPr>
            <a:r>
              <a:rPr lang="en" sz="3200" dirty="0"/>
              <a:t>Persons </a:t>
            </a:r>
            <a:endParaRPr sz="3200" dirty="0"/>
          </a:p>
          <a:p>
            <a:pPr marL="0" lvl="0" indent="0" algn="ctr" rtl="0">
              <a:spcBef>
                <a:spcPts val="0"/>
              </a:spcBef>
              <a:spcAft>
                <a:spcPts val="0"/>
              </a:spcAft>
              <a:buNone/>
            </a:pPr>
            <a:r>
              <a:rPr lang="en" sz="3200" dirty="0"/>
              <a:t>in Shelters</a:t>
            </a:r>
            <a:endParaRPr sz="3200" dirty="0"/>
          </a:p>
          <a:p>
            <a:pPr marL="0" lvl="0" indent="0" algn="ctr" rtl="0">
              <a:spcBef>
                <a:spcPts val="0"/>
              </a:spcBef>
              <a:spcAft>
                <a:spcPts val="0"/>
              </a:spcAft>
              <a:buNone/>
            </a:pPr>
            <a:endParaRPr sz="3000" dirty="0"/>
          </a:p>
          <a:p>
            <a:pPr marL="0" lvl="0" indent="0" algn="ctr" rtl="0">
              <a:spcBef>
                <a:spcPts val="0"/>
              </a:spcBef>
              <a:spcAft>
                <a:spcPts val="0"/>
              </a:spcAft>
              <a:buNone/>
            </a:pPr>
            <a:endParaRPr sz="3000" dirty="0"/>
          </a:p>
        </p:txBody>
      </p:sp>
      <p:sp>
        <p:nvSpPr>
          <p:cNvPr id="63" name="Google Shape;63;p13"/>
          <p:cNvSpPr txBox="1"/>
          <p:nvPr/>
        </p:nvSpPr>
        <p:spPr>
          <a:xfrm>
            <a:off x="6066693" y="4190325"/>
            <a:ext cx="3246165" cy="48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i="1" dirty="0">
                <a:latin typeface="Source Sans Pro"/>
                <a:ea typeface="Source Sans Pro"/>
                <a:cs typeface="Source Sans Pro"/>
                <a:sym typeface="Source Sans Pro"/>
              </a:rPr>
              <a:t>Angela A. </a:t>
            </a:r>
            <a:r>
              <a:rPr lang="en" sz="1600" i="1" dirty="0" smtClean="0">
                <a:latin typeface="Source Sans Pro"/>
                <a:ea typeface="Source Sans Pro"/>
                <a:cs typeface="Source Sans Pro"/>
                <a:sym typeface="Source Sans Pro"/>
              </a:rPr>
              <a:t>Russo</a:t>
            </a:r>
            <a:endParaRPr lang="en-US" sz="1600" i="1" dirty="0">
              <a:latin typeface="Source Sans Pro"/>
              <a:ea typeface="Source Sans Pro"/>
              <a:cs typeface="Source Sans Pro"/>
              <a:sym typeface="Source Sans Pro"/>
            </a:endParaRPr>
          </a:p>
          <a:p>
            <a:pPr marL="0" lvl="0" indent="0" algn="ctr" rtl="0">
              <a:spcBef>
                <a:spcPts val="0"/>
              </a:spcBef>
              <a:spcAft>
                <a:spcPts val="0"/>
              </a:spcAft>
              <a:buNone/>
            </a:pPr>
            <a:r>
              <a:rPr lang="en-US" sz="1600" i="1" dirty="0" smtClean="0">
                <a:latin typeface="Source Sans Pro"/>
                <a:ea typeface="Source Sans Pro"/>
                <a:cs typeface="Source Sans Pro"/>
                <a:sym typeface="Source Sans Pro"/>
              </a:rPr>
              <a:t>Public Policy Process</a:t>
            </a:r>
          </a:p>
          <a:p>
            <a:pPr marL="0" lvl="0" indent="0" algn="ctr" rtl="0">
              <a:spcBef>
                <a:spcPts val="0"/>
              </a:spcBef>
              <a:spcAft>
                <a:spcPts val="0"/>
              </a:spcAft>
              <a:buNone/>
            </a:pPr>
            <a:r>
              <a:rPr lang="en-US" sz="1600" i="1" dirty="0" smtClean="0">
                <a:latin typeface="Source Sans Pro"/>
                <a:ea typeface="Source Sans Pro"/>
                <a:cs typeface="Source Sans Pro"/>
                <a:sym typeface="Source Sans Pro"/>
              </a:rPr>
              <a:t>Summer 2019</a:t>
            </a:r>
            <a:endParaRPr sz="1600" i="1" dirty="0">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p:nvPr/>
        </p:nvSpPr>
        <p:spPr>
          <a:xfrm>
            <a:off x="5535875" y="4803375"/>
            <a:ext cx="2991300" cy="2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3"/>
              </a:rPr>
              <a:t>http://legacy.glad.org/youth/genderidentity</a:t>
            </a:r>
            <a:r>
              <a:rPr lang="en">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pic>
        <p:nvPicPr>
          <p:cNvPr id="173" name="Google Shape;173;p22"/>
          <p:cNvPicPr preferRelativeResize="0"/>
          <p:nvPr/>
        </p:nvPicPr>
        <p:blipFill>
          <a:blip r:embed="rId4">
            <a:alphaModFix/>
          </a:blip>
          <a:stretch>
            <a:fillRect/>
          </a:stretch>
        </p:blipFill>
        <p:spPr>
          <a:xfrm>
            <a:off x="1058540" y="396200"/>
            <a:ext cx="7137824" cy="4177451"/>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207450" y="85900"/>
            <a:ext cx="8520600" cy="62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a:t>References</a:t>
            </a:r>
            <a:endParaRPr sz="1800"/>
          </a:p>
        </p:txBody>
      </p:sp>
      <p:sp>
        <p:nvSpPr>
          <p:cNvPr id="179" name="Google Shape;179;p23"/>
          <p:cNvSpPr txBox="1"/>
          <p:nvPr/>
        </p:nvSpPr>
        <p:spPr>
          <a:xfrm>
            <a:off x="254250" y="489700"/>
            <a:ext cx="8776800" cy="4482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100"/>
          </a:p>
          <a:p>
            <a:pPr marL="0" lvl="0" indent="0" algn="just" rtl="0">
              <a:lnSpc>
                <a:spcPct val="115000"/>
              </a:lnSpc>
              <a:spcBef>
                <a:spcPts val="0"/>
              </a:spcBef>
              <a:spcAft>
                <a:spcPts val="0"/>
              </a:spcAft>
              <a:buClr>
                <a:schemeClr val="dk1"/>
              </a:buClr>
              <a:buSzPts val="1100"/>
              <a:buFont typeface="Arial"/>
              <a:buNone/>
            </a:pPr>
            <a:r>
              <a:rPr lang="en" sz="1100">
                <a:latin typeface="Open Sans"/>
                <a:ea typeface="Open Sans"/>
                <a:cs typeface="Open Sans"/>
                <a:sym typeface="Open Sans"/>
              </a:rPr>
              <a:t>Birkland, Thomas, A. (2016), </a:t>
            </a:r>
            <a:r>
              <a:rPr lang="en" sz="1100" i="1">
                <a:latin typeface="Open Sans"/>
                <a:ea typeface="Open Sans"/>
                <a:cs typeface="Open Sans"/>
                <a:sym typeface="Open Sans"/>
              </a:rPr>
              <a:t>An Introduction to the Policy Process: Theories, Concepts, and Models of Public Policy Making (4</a:t>
            </a:r>
            <a:r>
              <a:rPr lang="en" sz="1100" i="1" baseline="30000">
                <a:latin typeface="Open Sans"/>
                <a:ea typeface="Open Sans"/>
                <a:cs typeface="Open Sans"/>
                <a:sym typeface="Open Sans"/>
              </a:rPr>
              <a:t>th</a:t>
            </a:r>
            <a:r>
              <a:rPr lang="en" sz="1100" i="1">
                <a:latin typeface="Open Sans"/>
                <a:ea typeface="Open Sans"/>
                <a:cs typeface="Open Sans"/>
                <a:sym typeface="Open Sans"/>
              </a:rPr>
              <a:t> Edition).</a:t>
            </a:r>
            <a:endParaRPr sz="1100" i="1">
              <a:latin typeface="Open Sans"/>
              <a:ea typeface="Open Sans"/>
              <a:cs typeface="Open Sans"/>
              <a:sym typeface="Open Sans"/>
            </a:endParaRPr>
          </a:p>
          <a:p>
            <a:pPr marL="0" lvl="0" indent="457200" algn="just" rtl="0">
              <a:lnSpc>
                <a:spcPct val="115000"/>
              </a:lnSpc>
              <a:spcBef>
                <a:spcPts val="0"/>
              </a:spcBef>
              <a:spcAft>
                <a:spcPts val="0"/>
              </a:spcAft>
              <a:buClr>
                <a:schemeClr val="dk1"/>
              </a:buClr>
              <a:buSzPts val="1100"/>
              <a:buFont typeface="Arial"/>
              <a:buNone/>
            </a:pPr>
            <a:r>
              <a:rPr lang="en" sz="1100" i="1">
                <a:latin typeface="Open Sans"/>
                <a:ea typeface="Open Sans"/>
                <a:cs typeface="Open Sans"/>
                <a:sym typeface="Open Sans"/>
              </a:rPr>
              <a:t> </a:t>
            </a:r>
            <a:r>
              <a:rPr lang="en" sz="1100">
                <a:latin typeface="Open Sans"/>
                <a:ea typeface="Open Sans"/>
                <a:cs typeface="Open Sans"/>
                <a:sym typeface="Open Sans"/>
              </a:rPr>
              <a:t>New York, New York: Routledge</a:t>
            </a:r>
            <a:endParaRPr sz="1100">
              <a:latin typeface="Open Sans"/>
              <a:ea typeface="Open Sans"/>
              <a:cs typeface="Open Sans"/>
              <a:sym typeface="Open Sans"/>
            </a:endParaRPr>
          </a:p>
          <a:p>
            <a:pPr marL="0" lvl="0" indent="457200" algn="just" rtl="0">
              <a:lnSpc>
                <a:spcPct val="115000"/>
              </a:lnSpc>
              <a:spcBef>
                <a:spcPts val="0"/>
              </a:spcBef>
              <a:spcAft>
                <a:spcPts val="0"/>
              </a:spcAft>
              <a:buClr>
                <a:schemeClr val="dk1"/>
              </a:buClr>
              <a:buSzPts val="1100"/>
              <a:buFont typeface="Arial"/>
              <a:buNone/>
            </a:pPr>
            <a:endParaRPr sz="1100">
              <a:latin typeface="Open Sans"/>
              <a:ea typeface="Open Sans"/>
              <a:cs typeface="Open Sans"/>
              <a:sym typeface="Open Sans"/>
            </a:endParaRPr>
          </a:p>
          <a:p>
            <a:pPr marL="0" lvl="0" indent="0" algn="l" rtl="0">
              <a:lnSpc>
                <a:spcPct val="200000"/>
              </a:lnSpc>
              <a:spcBef>
                <a:spcPts val="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Execut</a:t>
            </a:r>
            <a:r>
              <a:rPr lang="en" sz="1100">
                <a:latin typeface="Times New Roman"/>
                <a:ea typeface="Times New Roman"/>
                <a:cs typeface="Times New Roman"/>
                <a:sym typeface="Times New Roman"/>
              </a:rPr>
              <a:t>ive Office of The President. (2019) Revised Requirements Under Community Planning</a:t>
            </a:r>
            <a:endParaRPr sz="1100">
              <a:latin typeface="Times New Roman"/>
              <a:ea typeface="Times New Roman"/>
              <a:cs typeface="Times New Roman"/>
              <a:sym typeface="Times New Roman"/>
            </a:endParaRPr>
          </a:p>
          <a:p>
            <a:pPr marL="457200" lvl="0" indent="0" algn="l" rtl="0">
              <a:lnSpc>
                <a:spcPct val="200000"/>
              </a:lnSpc>
              <a:spcBef>
                <a:spcPts val="0"/>
              </a:spcBef>
              <a:spcAft>
                <a:spcPts val="0"/>
              </a:spcAft>
              <a:buClr>
                <a:schemeClr val="dk1"/>
              </a:buClr>
              <a:buSzPts val="1100"/>
              <a:buFont typeface="Arial"/>
              <a:buNone/>
            </a:pPr>
            <a:r>
              <a:rPr lang="en" sz="1100">
                <a:latin typeface="Times New Roman"/>
                <a:ea typeface="Times New Roman"/>
                <a:cs typeface="Times New Roman"/>
                <a:sym typeface="Times New Roman"/>
              </a:rPr>
              <a:t>and Development Programs (FR-6152) Retrieved from </a:t>
            </a:r>
            <a:r>
              <a:rPr lang="en" sz="1100" u="sng">
                <a:latin typeface="Times New Roman"/>
                <a:ea typeface="Times New Roman"/>
                <a:cs typeface="Times New Roman"/>
                <a:sym typeface="Times New Roman"/>
                <a:hlinkClick r:id="rId3"/>
              </a:rPr>
              <a:t>https://www.reginfo.gov/public/do/eAgendaViewRule?pubId=201904&amp;RIN=2506-AC53</a:t>
            </a:r>
            <a:endParaRPr sz="1100"/>
          </a:p>
          <a:p>
            <a:pPr marL="0" lvl="0" indent="0" algn="l" rtl="0">
              <a:lnSpc>
                <a:spcPct val="115000"/>
              </a:lnSpc>
              <a:spcBef>
                <a:spcPts val="0"/>
              </a:spcBef>
              <a:spcAft>
                <a:spcPts val="0"/>
              </a:spcAft>
              <a:buClr>
                <a:schemeClr val="dk2"/>
              </a:buClr>
              <a:buSzPts val="1100"/>
              <a:buFont typeface="Arial"/>
              <a:buNone/>
            </a:pPr>
            <a:r>
              <a:rPr lang="en" sz="1100"/>
              <a:t>National Center for Transgender Equality (2015) 2015 U.S. Trangender Survey Report Retrieved from </a:t>
            </a:r>
            <a:endParaRPr sz="1100"/>
          </a:p>
          <a:p>
            <a:pPr marL="0" lvl="0" indent="457200" algn="l" rtl="0">
              <a:lnSpc>
                <a:spcPct val="115000"/>
              </a:lnSpc>
              <a:spcBef>
                <a:spcPts val="0"/>
              </a:spcBef>
              <a:spcAft>
                <a:spcPts val="0"/>
              </a:spcAft>
              <a:buClr>
                <a:schemeClr val="dk2"/>
              </a:buClr>
              <a:buSzPts val="1100"/>
              <a:buFont typeface="Arial"/>
              <a:buNone/>
            </a:pPr>
            <a:r>
              <a:rPr lang="en" sz="1100" u="sng">
                <a:hlinkClick r:id="rId4"/>
              </a:rPr>
              <a:t>https://transequality.org/sites/default/files/docs/usts/USTS-Full-Report-Dec17.pdf</a:t>
            </a:r>
            <a:endParaRPr sz="1100">
              <a:latin typeface="Times New Roman"/>
              <a:ea typeface="Times New Roman"/>
              <a:cs typeface="Times New Roman"/>
              <a:sym typeface="Times New Roman"/>
            </a:endParaRPr>
          </a:p>
          <a:p>
            <a:pPr marL="0" lvl="0" indent="457200" algn="l" rtl="0">
              <a:lnSpc>
                <a:spcPct val="115000"/>
              </a:lnSpc>
              <a:spcBef>
                <a:spcPts val="0"/>
              </a:spcBef>
              <a:spcAft>
                <a:spcPts val="0"/>
              </a:spcAft>
              <a:buClr>
                <a:schemeClr val="dk2"/>
              </a:buClr>
              <a:buSzPts val="1100"/>
              <a:buFont typeface="Arial"/>
              <a:buNone/>
            </a:pPr>
            <a:endParaRPr sz="1100">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 sz="1100">
                <a:latin typeface="Open Sans"/>
                <a:ea typeface="Open Sans"/>
                <a:cs typeface="Open Sans"/>
                <a:sym typeface="Open Sans"/>
              </a:rPr>
              <a:t>Office of the Secretary. (2016) Equal Access in Accordance With an Individual’s Gender Identity in Community Planning and </a:t>
            </a:r>
            <a:endParaRPr sz="1100">
              <a:latin typeface="Open Sans"/>
              <a:ea typeface="Open Sans"/>
              <a:cs typeface="Open Sans"/>
              <a:sym typeface="Open Sans"/>
            </a:endParaRPr>
          </a:p>
          <a:p>
            <a:pPr marL="0" lvl="0" indent="457200" algn="l" rtl="0">
              <a:lnSpc>
                <a:spcPct val="150000"/>
              </a:lnSpc>
              <a:spcBef>
                <a:spcPts val="0"/>
              </a:spcBef>
              <a:spcAft>
                <a:spcPts val="0"/>
              </a:spcAft>
              <a:buNone/>
            </a:pPr>
            <a:r>
              <a:rPr lang="en" sz="1100">
                <a:latin typeface="Open Sans"/>
                <a:ea typeface="Open Sans"/>
                <a:cs typeface="Open Sans"/>
                <a:sym typeface="Open Sans"/>
              </a:rPr>
              <a:t>Development Programs. HUD. (2016) Vol. 81. No. 183. (codified at 24 CFR Part 5)</a:t>
            </a:r>
            <a:endParaRPr sz="1100">
              <a:latin typeface="Open Sans"/>
              <a:ea typeface="Open Sans"/>
              <a:cs typeface="Open Sans"/>
              <a:sym typeface="Open Sans"/>
            </a:endParaRPr>
          </a:p>
          <a:p>
            <a:pPr marL="0" lvl="0" indent="457200" algn="l" rtl="0">
              <a:lnSpc>
                <a:spcPct val="150000"/>
              </a:lnSpc>
              <a:spcBef>
                <a:spcPts val="0"/>
              </a:spcBef>
              <a:spcAft>
                <a:spcPts val="0"/>
              </a:spcAft>
              <a:buNone/>
            </a:pPr>
            <a:endParaRPr sz="1100">
              <a:latin typeface="Open Sans"/>
              <a:ea typeface="Open Sans"/>
              <a:cs typeface="Open Sans"/>
              <a:sym typeface="Open Sans"/>
            </a:endParaRPr>
          </a:p>
          <a:p>
            <a:pPr marL="0" lvl="0" indent="0" algn="l" rtl="0">
              <a:lnSpc>
                <a:spcPct val="150000"/>
              </a:lnSpc>
              <a:spcBef>
                <a:spcPts val="0"/>
              </a:spcBef>
              <a:spcAft>
                <a:spcPts val="0"/>
              </a:spcAft>
              <a:buNone/>
            </a:pPr>
            <a:r>
              <a:rPr lang="en" sz="1100">
                <a:latin typeface="Open Sans"/>
                <a:ea typeface="Open Sans"/>
                <a:cs typeface="Open Sans"/>
                <a:sym typeface="Open Sans"/>
              </a:rPr>
              <a:t>Office of the Secretary. (2012) Equal Access to Housing in HUD Programs Regardless of Sexual Orientation or Gender Identity. HUD. </a:t>
            </a:r>
            <a:endParaRPr sz="1100">
              <a:latin typeface="Open Sans"/>
              <a:ea typeface="Open Sans"/>
              <a:cs typeface="Open Sans"/>
              <a:sym typeface="Open Sans"/>
            </a:endParaRPr>
          </a:p>
          <a:p>
            <a:pPr marL="0" lvl="0" indent="457200" algn="l" rtl="0">
              <a:lnSpc>
                <a:spcPct val="150000"/>
              </a:lnSpc>
              <a:spcBef>
                <a:spcPts val="0"/>
              </a:spcBef>
              <a:spcAft>
                <a:spcPts val="0"/>
              </a:spcAft>
              <a:buNone/>
            </a:pPr>
            <a:r>
              <a:rPr lang="en" sz="1100">
                <a:latin typeface="Open Sans"/>
                <a:ea typeface="Open Sans"/>
                <a:cs typeface="Open Sans"/>
                <a:sym typeface="Open Sans"/>
              </a:rPr>
              <a:t>(2012) Vol. 77. No. 23. (codified at 24 CFR Parts 5, 200, 203, 236, 400, 570,574, 882, 891, and 982</a:t>
            </a:r>
            <a:endParaRPr sz="1100">
              <a:latin typeface="Open Sans"/>
              <a:ea typeface="Open Sans"/>
              <a:cs typeface="Open Sans"/>
              <a:sym typeface="Open Sans"/>
            </a:endParaRPr>
          </a:p>
          <a:p>
            <a:pPr marL="0" lvl="0" indent="457200" algn="l" rtl="0">
              <a:lnSpc>
                <a:spcPct val="115000"/>
              </a:lnSpc>
              <a:spcBef>
                <a:spcPts val="0"/>
              </a:spcBef>
              <a:spcAft>
                <a:spcPts val="0"/>
              </a:spcAft>
              <a:buClr>
                <a:schemeClr val="dk2"/>
              </a:buClr>
              <a:buSzPts val="1100"/>
              <a:buFont typeface="Arial"/>
              <a:buNone/>
            </a:pPr>
            <a:endParaRPr sz="1100">
              <a:solidFill>
                <a:schemeClr val="dk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260575"/>
            <a:ext cx="8520600" cy="62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1155CC"/>
                </a:solidFill>
              </a:rPr>
              <a:t>Policy Analysis: The Stages Model</a:t>
            </a:r>
            <a:r>
              <a:rPr lang="en">
                <a:solidFill>
                  <a:srgbClr val="1155CC"/>
                </a:solidFill>
              </a:rPr>
              <a:t> </a:t>
            </a:r>
            <a:endParaRPr>
              <a:solidFill>
                <a:srgbClr val="1155CC"/>
              </a:solidFill>
            </a:endParaRPr>
          </a:p>
        </p:txBody>
      </p:sp>
      <p:sp>
        <p:nvSpPr>
          <p:cNvPr id="69" name="Google Shape;69;p14"/>
          <p:cNvSpPr/>
          <p:nvPr/>
        </p:nvSpPr>
        <p:spPr>
          <a:xfrm rot="-984884">
            <a:off x="7096892" y="2556505"/>
            <a:ext cx="1116820" cy="57901"/>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rot="984884" flipH="1">
            <a:off x="6063278" y="2556505"/>
            <a:ext cx="1116820" cy="57901"/>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rot="-984884">
            <a:off x="5036629" y="2556505"/>
            <a:ext cx="1116820" cy="57901"/>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rot="984884" flipH="1">
            <a:off x="4005984" y="2556505"/>
            <a:ext cx="1116820" cy="57901"/>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rot="-984884">
            <a:off x="2983463" y="2556505"/>
            <a:ext cx="1116820" cy="57901"/>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rot="984884" flipH="1">
            <a:off x="1952807" y="2556505"/>
            <a:ext cx="1116820" cy="57901"/>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rot="-984884">
            <a:off x="930286" y="2556505"/>
            <a:ext cx="1116820" cy="57901"/>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14"/>
          <p:cNvGrpSpPr/>
          <p:nvPr/>
        </p:nvGrpSpPr>
        <p:grpSpPr>
          <a:xfrm>
            <a:off x="2177540" y="2617313"/>
            <a:ext cx="1712700" cy="1313790"/>
            <a:chOff x="2114740" y="2543425"/>
            <a:chExt cx="1712700" cy="1313790"/>
          </a:xfrm>
        </p:grpSpPr>
        <p:sp>
          <p:nvSpPr>
            <p:cNvPr id="77" name="Google Shape;77;p14"/>
            <p:cNvSpPr/>
            <p:nvPr/>
          </p:nvSpPr>
          <p:spPr>
            <a:xfrm rot="-1789476">
              <a:off x="2888080" y="2572699"/>
              <a:ext cx="160451" cy="160451"/>
            </a:xfrm>
            <a:prstGeom prst="ellipse">
              <a:avLst/>
            </a:prstGeom>
            <a:solidFill>
              <a:srgbClr val="FFFFFF"/>
            </a:solid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2114740" y="3070640"/>
              <a:ext cx="1712700" cy="703500"/>
            </a:xfrm>
            <a:prstGeom prst="roundRect">
              <a:avLst>
                <a:gd name="adj" fmla="val 4485"/>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9" name="Google Shape;79;p14"/>
            <p:cNvSpPr txBox="1"/>
            <p:nvPr/>
          </p:nvSpPr>
          <p:spPr>
            <a:xfrm>
              <a:off x="2203240" y="3232615"/>
              <a:ext cx="1624200" cy="62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500">
                  <a:solidFill>
                    <a:srgbClr val="FFFFFF"/>
                  </a:solidFill>
                  <a:latin typeface="Roboto"/>
                  <a:ea typeface="Roboto"/>
                  <a:cs typeface="Roboto"/>
                  <a:sym typeface="Roboto"/>
                </a:rPr>
                <a:t>  Agenda Setting</a:t>
              </a:r>
              <a:endParaRPr sz="1500">
                <a:solidFill>
                  <a:srgbClr val="FFFFFF"/>
                </a:solidFill>
              </a:endParaRPr>
            </a:p>
          </p:txBody>
        </p:sp>
        <p:sp>
          <p:nvSpPr>
            <p:cNvPr id="80" name="Google Shape;80;p14"/>
            <p:cNvSpPr/>
            <p:nvPr/>
          </p:nvSpPr>
          <p:spPr>
            <a:xfrm>
              <a:off x="2926090" y="3005991"/>
              <a:ext cx="90000" cy="67500"/>
            </a:xfrm>
            <a:prstGeom prst="triangle">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14"/>
          <p:cNvGrpSpPr/>
          <p:nvPr/>
        </p:nvGrpSpPr>
        <p:grpSpPr>
          <a:xfrm>
            <a:off x="4227940" y="2617313"/>
            <a:ext cx="1712700" cy="1313790"/>
            <a:chOff x="4165140" y="2543425"/>
            <a:chExt cx="1712700" cy="1313790"/>
          </a:xfrm>
        </p:grpSpPr>
        <p:sp>
          <p:nvSpPr>
            <p:cNvPr id="82" name="Google Shape;82;p14"/>
            <p:cNvSpPr/>
            <p:nvPr/>
          </p:nvSpPr>
          <p:spPr>
            <a:xfrm rot="-1789476">
              <a:off x="4941257" y="2572699"/>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4165140" y="3053315"/>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4" name="Google Shape;84;p14"/>
            <p:cNvSpPr txBox="1"/>
            <p:nvPr/>
          </p:nvSpPr>
          <p:spPr>
            <a:xfrm>
              <a:off x="4209390" y="3232615"/>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500" b="1">
                  <a:solidFill>
                    <a:srgbClr val="5E5E5E"/>
                  </a:solidFill>
                </a:rPr>
                <a:t>Enactment</a:t>
              </a:r>
              <a:endParaRPr sz="1500" b="1">
                <a:solidFill>
                  <a:srgbClr val="5E5E5E"/>
                </a:solidFill>
              </a:endParaRPr>
            </a:p>
          </p:txBody>
        </p:sp>
        <p:sp>
          <p:nvSpPr>
            <p:cNvPr id="85" name="Google Shape;85;p14"/>
            <p:cNvSpPr/>
            <p:nvPr/>
          </p:nvSpPr>
          <p:spPr>
            <a:xfrm>
              <a:off x="4976490" y="3005991"/>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14"/>
          <p:cNvGrpSpPr/>
          <p:nvPr/>
        </p:nvGrpSpPr>
        <p:grpSpPr>
          <a:xfrm>
            <a:off x="1118434" y="1291610"/>
            <a:ext cx="1712700" cy="1412198"/>
            <a:chOff x="1072790" y="1221570"/>
            <a:chExt cx="1712700" cy="1246754"/>
          </a:xfrm>
        </p:grpSpPr>
        <p:sp>
          <p:nvSpPr>
            <p:cNvPr id="87" name="Google Shape;87;p14"/>
            <p:cNvSpPr/>
            <p:nvPr/>
          </p:nvSpPr>
          <p:spPr>
            <a:xfrm>
              <a:off x="1072790" y="1221570"/>
              <a:ext cx="1712700" cy="703500"/>
            </a:xfrm>
            <a:prstGeom prst="roundRect">
              <a:avLst>
                <a:gd name="adj" fmla="val 4485"/>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8" name="Google Shape;88;p14"/>
            <p:cNvSpPr/>
            <p:nvPr/>
          </p:nvSpPr>
          <p:spPr>
            <a:xfrm rot="10800000">
              <a:off x="1884115" y="1920663"/>
              <a:ext cx="90000" cy="67500"/>
            </a:xfrm>
            <a:prstGeom prst="triangle">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txBox="1"/>
            <p:nvPr/>
          </p:nvSpPr>
          <p:spPr>
            <a:xfrm>
              <a:off x="1117040" y="1258770"/>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500">
                  <a:solidFill>
                    <a:srgbClr val="FFFFFF"/>
                  </a:solidFill>
                  <a:latin typeface="Roboto"/>
                  <a:ea typeface="Roboto"/>
                  <a:cs typeface="Roboto"/>
                  <a:sym typeface="Roboto"/>
                </a:rPr>
                <a:t>Issue Emergence</a:t>
              </a:r>
              <a:endParaRPr sz="1500">
                <a:solidFill>
                  <a:srgbClr val="FFFFFF"/>
                </a:solidFill>
              </a:endParaRPr>
            </a:p>
          </p:txBody>
        </p:sp>
        <p:sp>
          <p:nvSpPr>
            <p:cNvPr id="90" name="Google Shape;90;p14"/>
            <p:cNvSpPr/>
            <p:nvPr/>
          </p:nvSpPr>
          <p:spPr>
            <a:xfrm rot="-1789476">
              <a:off x="1846080" y="2278597"/>
              <a:ext cx="160451" cy="160451"/>
            </a:xfrm>
            <a:prstGeom prst="ellipse">
              <a:avLst/>
            </a:prstGeom>
            <a:solidFill>
              <a:srgbClr val="FFFFFF"/>
            </a:solidFill>
            <a:ln w="38100" cap="flat" cmpd="sng">
              <a:solidFill>
                <a:srgbClr val="0B71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14"/>
          <p:cNvGrpSpPr/>
          <p:nvPr/>
        </p:nvGrpSpPr>
        <p:grpSpPr>
          <a:xfrm>
            <a:off x="3185940" y="1295457"/>
            <a:ext cx="1712700" cy="1246754"/>
            <a:chOff x="3123140" y="1221570"/>
            <a:chExt cx="1712700" cy="1246754"/>
          </a:xfrm>
        </p:grpSpPr>
        <p:sp>
          <p:nvSpPr>
            <p:cNvPr id="92" name="Google Shape;92;p14"/>
            <p:cNvSpPr/>
            <p:nvPr/>
          </p:nvSpPr>
          <p:spPr>
            <a:xfrm rot="-1789476">
              <a:off x="3899258" y="2278597"/>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3123140" y="1221570"/>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4" name="Google Shape;94;p14"/>
            <p:cNvSpPr/>
            <p:nvPr/>
          </p:nvSpPr>
          <p:spPr>
            <a:xfrm rot="10800000">
              <a:off x="3934465" y="1920663"/>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txBox="1"/>
            <p:nvPr/>
          </p:nvSpPr>
          <p:spPr>
            <a:xfrm>
              <a:off x="3178300" y="1322862"/>
              <a:ext cx="1624200" cy="703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500" b="1">
                  <a:solidFill>
                    <a:srgbClr val="5E5E5E"/>
                  </a:solidFill>
                  <a:latin typeface="Roboto"/>
                  <a:ea typeface="Roboto"/>
                  <a:cs typeface="Roboto"/>
                  <a:sym typeface="Roboto"/>
                </a:rPr>
                <a:t>Alternative Selection</a:t>
              </a:r>
              <a:endParaRPr sz="1500" b="1">
                <a:solidFill>
                  <a:srgbClr val="5E5E5E"/>
                </a:solidFill>
              </a:endParaRPr>
            </a:p>
          </p:txBody>
        </p:sp>
      </p:grpSp>
      <p:grpSp>
        <p:nvGrpSpPr>
          <p:cNvPr id="96" name="Google Shape;96;p14"/>
          <p:cNvGrpSpPr/>
          <p:nvPr/>
        </p:nvGrpSpPr>
        <p:grpSpPr>
          <a:xfrm>
            <a:off x="5253495" y="1295457"/>
            <a:ext cx="1712700" cy="1246754"/>
            <a:chOff x="5201245" y="1221570"/>
            <a:chExt cx="1712700" cy="1246754"/>
          </a:xfrm>
        </p:grpSpPr>
        <p:sp>
          <p:nvSpPr>
            <p:cNvPr id="97" name="Google Shape;97;p14"/>
            <p:cNvSpPr/>
            <p:nvPr/>
          </p:nvSpPr>
          <p:spPr>
            <a:xfrm rot="-1789476">
              <a:off x="5977648" y="2278597"/>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5201245" y="1221570"/>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9" name="Google Shape;99;p14"/>
            <p:cNvSpPr/>
            <p:nvPr/>
          </p:nvSpPr>
          <p:spPr>
            <a:xfrm rot="10800000">
              <a:off x="6012570" y="1920663"/>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txBox="1"/>
            <p:nvPr/>
          </p:nvSpPr>
          <p:spPr>
            <a:xfrm>
              <a:off x="5245495" y="1322870"/>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500" b="1">
                  <a:solidFill>
                    <a:srgbClr val="5E5E5E"/>
                  </a:solidFill>
                  <a:latin typeface="Roboto"/>
                  <a:ea typeface="Roboto"/>
                  <a:cs typeface="Roboto"/>
                  <a:sym typeface="Roboto"/>
                </a:rPr>
                <a:t>Implementation</a:t>
              </a:r>
              <a:endParaRPr sz="1500" b="1">
                <a:solidFill>
                  <a:srgbClr val="5E5E5E"/>
                </a:solidFill>
              </a:endParaRPr>
            </a:p>
          </p:txBody>
        </p:sp>
      </p:grpSp>
      <p:grpSp>
        <p:nvGrpSpPr>
          <p:cNvPr id="101" name="Google Shape;101;p14"/>
          <p:cNvGrpSpPr/>
          <p:nvPr/>
        </p:nvGrpSpPr>
        <p:grpSpPr>
          <a:xfrm>
            <a:off x="6278353" y="2617313"/>
            <a:ext cx="1712700" cy="1230715"/>
            <a:chOff x="6282830" y="2543425"/>
            <a:chExt cx="1712700" cy="1230715"/>
          </a:xfrm>
        </p:grpSpPr>
        <p:sp>
          <p:nvSpPr>
            <p:cNvPr id="102" name="Google Shape;102;p14"/>
            <p:cNvSpPr/>
            <p:nvPr/>
          </p:nvSpPr>
          <p:spPr>
            <a:xfrm rot="-1789476">
              <a:off x="7058947" y="2572699"/>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6282830" y="3070640"/>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4" name="Google Shape;104;p14"/>
            <p:cNvSpPr txBox="1"/>
            <p:nvPr/>
          </p:nvSpPr>
          <p:spPr>
            <a:xfrm>
              <a:off x="6327080" y="3107840"/>
              <a:ext cx="1624200" cy="624600"/>
            </a:xfrm>
            <a:prstGeom prst="rect">
              <a:avLst/>
            </a:prstGeom>
            <a:solidFill>
              <a:srgbClr val="38761D"/>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500">
                  <a:solidFill>
                    <a:srgbClr val="FFFFFF"/>
                  </a:solidFill>
                  <a:latin typeface="Roboto"/>
                  <a:ea typeface="Roboto"/>
                  <a:cs typeface="Roboto"/>
                  <a:sym typeface="Roboto"/>
                </a:rPr>
                <a:t>Evaluation</a:t>
              </a:r>
              <a:endParaRPr sz="1500">
                <a:solidFill>
                  <a:srgbClr val="FFFFFF"/>
                </a:solidFill>
              </a:endParaRPr>
            </a:p>
          </p:txBody>
        </p:sp>
        <p:sp>
          <p:nvSpPr>
            <p:cNvPr id="105" name="Google Shape;105;p14"/>
            <p:cNvSpPr/>
            <p:nvPr/>
          </p:nvSpPr>
          <p:spPr>
            <a:xfrm>
              <a:off x="7094180" y="3005991"/>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9"/>
        <p:cNvGrpSpPr/>
        <p:nvPr/>
      </p:nvGrpSpPr>
      <p:grpSpPr>
        <a:xfrm>
          <a:off x="0" y="0"/>
          <a:ext cx="0" cy="0"/>
          <a:chOff x="0" y="0"/>
          <a:chExt cx="0" cy="0"/>
        </a:xfrm>
      </p:grpSpPr>
      <p:sp>
        <p:nvSpPr>
          <p:cNvPr id="110" name="Google Shape;110;p15"/>
          <p:cNvSpPr txBox="1">
            <a:spLocks noGrp="1"/>
          </p:cNvSpPr>
          <p:nvPr>
            <p:ph type="body" idx="1"/>
          </p:nvPr>
        </p:nvSpPr>
        <p:spPr>
          <a:xfrm>
            <a:off x="329575" y="884550"/>
            <a:ext cx="3749700" cy="891600"/>
          </a:xfrm>
          <a:prstGeom prst="rect">
            <a:avLst/>
          </a:prstGeom>
        </p:spPr>
        <p:txBody>
          <a:bodyPr spcFirstLastPara="1" wrap="square" lIns="0" tIns="0" rIns="0" bIns="0" anchor="t" anchorCtr="0">
            <a:noAutofit/>
          </a:bodyPr>
          <a:lstStyle/>
          <a:p>
            <a:pPr marL="0" lvl="0" indent="0" algn="ctr" rtl="0">
              <a:spcBef>
                <a:spcPts val="0"/>
              </a:spcBef>
              <a:spcAft>
                <a:spcPts val="1600"/>
              </a:spcAft>
              <a:buNone/>
            </a:pPr>
            <a:r>
              <a:rPr lang="en" sz="3000" b="1" dirty="0">
                <a:latin typeface="Oswald"/>
                <a:ea typeface="Oswald"/>
                <a:cs typeface="Oswald"/>
                <a:sym typeface="Oswald"/>
              </a:rPr>
              <a:t> 30%  </a:t>
            </a:r>
            <a:r>
              <a:rPr lang="en" b="1" dirty="0">
                <a:latin typeface="Oswald"/>
                <a:ea typeface="Oswald"/>
                <a:cs typeface="Oswald"/>
                <a:sym typeface="Oswald"/>
              </a:rPr>
              <a:t>who had a job reported being fired denied a promotion...</a:t>
            </a:r>
            <a:r>
              <a:rPr lang="en" dirty="0"/>
              <a:t>.</a:t>
            </a:r>
            <a:endParaRPr dirty="0"/>
          </a:p>
        </p:txBody>
      </p:sp>
      <p:sp>
        <p:nvSpPr>
          <p:cNvPr id="111" name="Google Shape;111;p15"/>
          <p:cNvSpPr txBox="1"/>
          <p:nvPr/>
        </p:nvSpPr>
        <p:spPr>
          <a:xfrm>
            <a:off x="169225" y="0"/>
            <a:ext cx="50235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1155CC"/>
                </a:solidFill>
                <a:latin typeface="Economica"/>
                <a:ea typeface="Economica"/>
                <a:cs typeface="Economica"/>
                <a:sym typeface="Economica"/>
              </a:rPr>
              <a:t>Issue Emergence: </a:t>
            </a:r>
            <a:endParaRPr sz="2000" b="1" dirty="0">
              <a:solidFill>
                <a:srgbClr val="1155CC"/>
              </a:solidFill>
              <a:latin typeface="Economica"/>
              <a:ea typeface="Economica"/>
              <a:cs typeface="Economica"/>
              <a:sym typeface="Economica"/>
            </a:endParaRPr>
          </a:p>
          <a:p>
            <a:pPr marL="0" lvl="0" indent="0" algn="l" rtl="0">
              <a:spcBef>
                <a:spcPts val="0"/>
              </a:spcBef>
              <a:spcAft>
                <a:spcPts val="0"/>
              </a:spcAft>
              <a:buNone/>
            </a:pPr>
            <a:r>
              <a:rPr lang="en" sz="2000" b="1" dirty="0">
                <a:solidFill>
                  <a:srgbClr val="1155CC"/>
                </a:solidFill>
                <a:latin typeface="Economica"/>
                <a:ea typeface="Economica"/>
                <a:cs typeface="Economica"/>
                <a:sym typeface="Economica"/>
              </a:rPr>
              <a:t>The Social Environment - Key Indicators</a:t>
            </a:r>
            <a:endParaRPr sz="2000" b="1" dirty="0">
              <a:solidFill>
                <a:srgbClr val="1155CC"/>
              </a:solidFill>
              <a:latin typeface="Economica"/>
              <a:ea typeface="Economica"/>
              <a:cs typeface="Economica"/>
              <a:sym typeface="Economica"/>
            </a:endParaRPr>
          </a:p>
        </p:txBody>
      </p:sp>
      <p:sp>
        <p:nvSpPr>
          <p:cNvPr id="112" name="Google Shape;112;p15"/>
          <p:cNvSpPr txBox="1">
            <a:spLocks noGrp="1"/>
          </p:cNvSpPr>
          <p:nvPr>
            <p:ph type="body" idx="1"/>
          </p:nvPr>
        </p:nvSpPr>
        <p:spPr>
          <a:xfrm>
            <a:off x="5192725" y="3199113"/>
            <a:ext cx="3749700" cy="741000"/>
          </a:xfrm>
          <a:prstGeom prst="rect">
            <a:avLst/>
          </a:prstGeom>
        </p:spPr>
        <p:txBody>
          <a:bodyPr spcFirstLastPara="1" wrap="square" lIns="0" tIns="0" rIns="0" bIns="0" anchor="t" anchorCtr="0">
            <a:noAutofit/>
          </a:bodyPr>
          <a:lstStyle/>
          <a:p>
            <a:pPr marL="0" lvl="0" indent="0" algn="ctr" rtl="0">
              <a:spcBef>
                <a:spcPts val="0"/>
              </a:spcBef>
              <a:spcAft>
                <a:spcPts val="1600"/>
              </a:spcAft>
              <a:buNone/>
            </a:pPr>
            <a:r>
              <a:rPr lang="en" sz="3000" b="1">
                <a:latin typeface="Oswald"/>
                <a:ea typeface="Oswald"/>
                <a:cs typeface="Oswald"/>
                <a:sym typeface="Oswald"/>
              </a:rPr>
              <a:t>29%  </a:t>
            </a:r>
            <a:r>
              <a:rPr lang="en" b="1">
                <a:latin typeface="Oswald"/>
                <a:ea typeface="Oswald"/>
                <a:cs typeface="Oswald"/>
                <a:sym typeface="Oswald"/>
              </a:rPr>
              <a:t>were living in poverty, compared to 12% of the US population.</a:t>
            </a:r>
            <a:endParaRPr/>
          </a:p>
        </p:txBody>
      </p:sp>
      <p:sp>
        <p:nvSpPr>
          <p:cNvPr id="113" name="Google Shape;113;p15"/>
          <p:cNvSpPr txBox="1">
            <a:spLocks noGrp="1"/>
          </p:cNvSpPr>
          <p:nvPr>
            <p:ph type="body" idx="1"/>
          </p:nvPr>
        </p:nvSpPr>
        <p:spPr>
          <a:xfrm>
            <a:off x="169225" y="3199113"/>
            <a:ext cx="3749700" cy="891600"/>
          </a:xfrm>
          <a:prstGeom prst="rect">
            <a:avLst/>
          </a:prstGeom>
        </p:spPr>
        <p:txBody>
          <a:bodyPr spcFirstLastPara="1" wrap="square" lIns="0" tIns="0" rIns="0" bIns="0" anchor="t" anchorCtr="0">
            <a:noAutofit/>
          </a:bodyPr>
          <a:lstStyle/>
          <a:p>
            <a:pPr marL="0" lvl="0" indent="0" algn="ctr" rtl="0">
              <a:spcBef>
                <a:spcPts val="0"/>
              </a:spcBef>
              <a:spcAft>
                <a:spcPts val="1600"/>
              </a:spcAft>
              <a:buNone/>
            </a:pPr>
            <a:r>
              <a:rPr lang="en" sz="3000" b="1">
                <a:latin typeface="Oswald"/>
                <a:ea typeface="Oswald"/>
                <a:cs typeface="Oswald"/>
                <a:sym typeface="Oswald"/>
              </a:rPr>
              <a:t>15%  </a:t>
            </a:r>
            <a:r>
              <a:rPr lang="en" b="1">
                <a:latin typeface="Oswald"/>
                <a:ea typeface="Oswald"/>
                <a:cs typeface="Oswald"/>
                <a:sym typeface="Oswald"/>
              </a:rPr>
              <a:t>were unemployed, 3x higher than the US rate at the time.</a:t>
            </a:r>
            <a:endParaRPr/>
          </a:p>
        </p:txBody>
      </p:sp>
      <p:sp>
        <p:nvSpPr>
          <p:cNvPr id="114" name="Google Shape;114;p15"/>
          <p:cNvSpPr txBox="1">
            <a:spLocks noGrp="1"/>
          </p:cNvSpPr>
          <p:nvPr>
            <p:ph type="body" idx="1"/>
          </p:nvPr>
        </p:nvSpPr>
        <p:spPr>
          <a:xfrm>
            <a:off x="2487300" y="4293150"/>
            <a:ext cx="4169400" cy="610800"/>
          </a:xfrm>
          <a:prstGeom prst="rect">
            <a:avLst/>
          </a:prstGeom>
        </p:spPr>
        <p:txBody>
          <a:bodyPr spcFirstLastPara="1" wrap="square" lIns="0" tIns="0" rIns="0" bIns="0" anchor="t" anchorCtr="0">
            <a:noAutofit/>
          </a:bodyPr>
          <a:lstStyle/>
          <a:p>
            <a:pPr marL="0" lvl="0" indent="0" algn="l" rtl="0">
              <a:spcBef>
                <a:spcPts val="0"/>
              </a:spcBef>
              <a:spcAft>
                <a:spcPts val="1600"/>
              </a:spcAft>
              <a:buNone/>
            </a:pPr>
            <a:r>
              <a:rPr lang="en" sz="3000" b="1">
                <a:latin typeface="Oswald"/>
                <a:ea typeface="Oswald"/>
                <a:cs typeface="Oswald"/>
                <a:sym typeface="Oswald"/>
              </a:rPr>
              <a:t>23%  </a:t>
            </a:r>
            <a:r>
              <a:rPr lang="en" b="1">
                <a:latin typeface="Oswald"/>
                <a:ea typeface="Oswald"/>
                <a:cs typeface="Oswald"/>
                <a:sym typeface="Oswald"/>
              </a:rPr>
              <a:t>reported housing discrimination</a:t>
            </a:r>
            <a:endParaRPr/>
          </a:p>
        </p:txBody>
      </p:sp>
      <p:sp>
        <p:nvSpPr>
          <p:cNvPr id="115" name="Google Shape;115;p15"/>
          <p:cNvSpPr txBox="1">
            <a:spLocks noGrp="1"/>
          </p:cNvSpPr>
          <p:nvPr>
            <p:ph type="body" idx="1"/>
          </p:nvPr>
        </p:nvSpPr>
        <p:spPr>
          <a:xfrm>
            <a:off x="2121250" y="1883672"/>
            <a:ext cx="4313400" cy="1113000"/>
          </a:xfrm>
          <a:prstGeom prst="rect">
            <a:avLst/>
          </a:prstGeom>
        </p:spPr>
        <p:txBody>
          <a:bodyPr spcFirstLastPara="1" wrap="square" lIns="0" tIns="0" rIns="0" bIns="0" anchor="t" anchorCtr="0">
            <a:noAutofit/>
          </a:bodyPr>
          <a:lstStyle/>
          <a:p>
            <a:pPr marL="0" lvl="0" indent="0" algn="ctr" rtl="0">
              <a:spcBef>
                <a:spcPts val="0"/>
              </a:spcBef>
              <a:spcAft>
                <a:spcPts val="1600"/>
              </a:spcAft>
              <a:buNone/>
            </a:pPr>
            <a:r>
              <a:rPr lang="en" b="1">
                <a:latin typeface="Oswald"/>
                <a:ea typeface="Oswald"/>
                <a:cs typeface="Oswald"/>
                <a:sym typeface="Oswald"/>
              </a:rPr>
              <a:t>Respondents were </a:t>
            </a:r>
            <a:r>
              <a:rPr lang="en" sz="3000" b="1">
                <a:latin typeface="Oswald"/>
                <a:ea typeface="Oswald"/>
                <a:cs typeface="Oswald"/>
                <a:sym typeface="Oswald"/>
              </a:rPr>
              <a:t>four times </a:t>
            </a:r>
            <a:r>
              <a:rPr lang="en" b="1">
                <a:latin typeface="Oswald"/>
                <a:ea typeface="Oswald"/>
                <a:cs typeface="Oswald"/>
                <a:sym typeface="Oswald"/>
              </a:rPr>
              <a:t>less likely to own a home (16%) compared to the U.S. population (63%).</a:t>
            </a:r>
            <a:endParaRPr b="1">
              <a:latin typeface="Oswald"/>
              <a:ea typeface="Oswald"/>
              <a:cs typeface="Oswald"/>
              <a:sym typeface="Oswald"/>
            </a:endParaRPr>
          </a:p>
        </p:txBody>
      </p:sp>
      <p:pic>
        <p:nvPicPr>
          <p:cNvPr id="116" name="Google Shape;116;p15"/>
          <p:cNvPicPr preferRelativeResize="0"/>
          <p:nvPr/>
        </p:nvPicPr>
        <p:blipFill>
          <a:blip r:embed="rId3">
            <a:alphaModFix/>
          </a:blip>
          <a:stretch>
            <a:fillRect/>
          </a:stretch>
        </p:blipFill>
        <p:spPr>
          <a:xfrm rot="1435695">
            <a:off x="5276245" y="-620087"/>
            <a:ext cx="4581535" cy="2674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0"/>
        <p:cNvGrpSpPr/>
        <p:nvPr/>
      </p:nvGrpSpPr>
      <p:grpSpPr>
        <a:xfrm>
          <a:off x="0" y="0"/>
          <a:ext cx="0" cy="0"/>
          <a:chOff x="0" y="0"/>
          <a:chExt cx="0" cy="0"/>
        </a:xfrm>
      </p:grpSpPr>
      <p:sp>
        <p:nvSpPr>
          <p:cNvPr id="121" name="Google Shape;121;p16"/>
          <p:cNvSpPr txBox="1">
            <a:spLocks noGrp="1"/>
          </p:cNvSpPr>
          <p:nvPr>
            <p:ph type="body" idx="1"/>
          </p:nvPr>
        </p:nvSpPr>
        <p:spPr>
          <a:xfrm>
            <a:off x="225750" y="861900"/>
            <a:ext cx="8692500" cy="3419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7F7F7F"/>
              </a:solidFill>
              <a:latin typeface="Arial"/>
              <a:ea typeface="Arial"/>
              <a:cs typeface="Arial"/>
              <a:sym typeface="Arial"/>
            </a:endParaRPr>
          </a:p>
          <a:p>
            <a:pPr marL="0" lvl="0" indent="0" algn="l" rtl="0">
              <a:spcBef>
                <a:spcPts val="1600"/>
              </a:spcBef>
              <a:spcAft>
                <a:spcPts val="0"/>
              </a:spcAft>
              <a:buNone/>
            </a:pPr>
            <a:endParaRPr>
              <a:solidFill>
                <a:srgbClr val="7F7F7F"/>
              </a:solidFill>
              <a:latin typeface="Arial"/>
              <a:ea typeface="Arial"/>
              <a:cs typeface="Arial"/>
              <a:sym typeface="Arial"/>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22" name="Google Shape;122;p16"/>
          <p:cNvPicPr preferRelativeResize="0"/>
          <p:nvPr/>
        </p:nvPicPr>
        <p:blipFill>
          <a:blip r:embed="rId3">
            <a:alphaModFix/>
          </a:blip>
          <a:stretch>
            <a:fillRect/>
          </a:stretch>
        </p:blipFill>
        <p:spPr>
          <a:xfrm>
            <a:off x="1734153" y="1260250"/>
            <a:ext cx="5675700" cy="2623000"/>
          </a:xfrm>
          <a:prstGeom prst="rect">
            <a:avLst/>
          </a:prstGeom>
          <a:noFill/>
          <a:ln w="9525" cap="flat" cmpd="sng">
            <a:solidFill>
              <a:schemeClr val="dk2"/>
            </a:solidFill>
            <a:prstDash val="solid"/>
            <a:round/>
            <a:headEnd type="none" w="sm" len="sm"/>
            <a:tailEnd type="none" w="sm" len="sm"/>
          </a:ln>
        </p:spPr>
      </p:pic>
      <p:sp>
        <p:nvSpPr>
          <p:cNvPr id="123" name="Google Shape;123;p16"/>
          <p:cNvSpPr txBox="1"/>
          <p:nvPr/>
        </p:nvSpPr>
        <p:spPr>
          <a:xfrm>
            <a:off x="699625" y="190275"/>
            <a:ext cx="81690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1155CC"/>
                </a:solidFill>
                <a:latin typeface="Economica"/>
                <a:ea typeface="Economica"/>
                <a:cs typeface="Economica"/>
                <a:sym typeface="Economica"/>
              </a:rPr>
              <a:t>Issue Emergence: The Social Environment - Aggregate Data</a:t>
            </a:r>
            <a:endParaRPr sz="3000" b="1">
              <a:solidFill>
                <a:srgbClr val="1155CC"/>
              </a:solidFill>
              <a:latin typeface="Economica"/>
              <a:ea typeface="Economica"/>
              <a:cs typeface="Economica"/>
              <a:sym typeface="Economic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txBox="1"/>
          <p:nvPr/>
        </p:nvSpPr>
        <p:spPr>
          <a:xfrm>
            <a:off x="351875" y="153275"/>
            <a:ext cx="87921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1155CC"/>
                </a:solidFill>
                <a:latin typeface="Economica"/>
                <a:ea typeface="Economica"/>
                <a:cs typeface="Economica"/>
                <a:sym typeface="Economica"/>
              </a:rPr>
              <a:t>Agenda-Setting:  Evidence-Based Policymaking &amp; National Mood</a:t>
            </a:r>
            <a:endParaRPr sz="3000" b="1" dirty="0">
              <a:solidFill>
                <a:srgbClr val="1155CC"/>
              </a:solidFill>
              <a:latin typeface="Economica"/>
              <a:ea typeface="Economica"/>
              <a:cs typeface="Economica"/>
              <a:sym typeface="Economica"/>
            </a:endParaRPr>
          </a:p>
        </p:txBody>
      </p:sp>
      <p:pic>
        <p:nvPicPr>
          <p:cNvPr id="129" name="Google Shape;129;p17"/>
          <p:cNvPicPr preferRelativeResize="0"/>
          <p:nvPr/>
        </p:nvPicPr>
        <p:blipFill>
          <a:blip r:embed="rId3">
            <a:alphaModFix/>
          </a:blip>
          <a:stretch>
            <a:fillRect/>
          </a:stretch>
        </p:blipFill>
        <p:spPr>
          <a:xfrm>
            <a:off x="655791" y="1229202"/>
            <a:ext cx="7458050" cy="3680925"/>
          </a:xfrm>
          <a:prstGeom prst="rect">
            <a:avLst/>
          </a:prstGeom>
          <a:noFill/>
          <a:ln>
            <a:noFill/>
          </a:ln>
        </p:spPr>
      </p:pic>
      <p:cxnSp>
        <p:nvCxnSpPr>
          <p:cNvPr id="130" name="Google Shape;130;p17"/>
          <p:cNvCxnSpPr/>
          <p:nvPr/>
        </p:nvCxnSpPr>
        <p:spPr>
          <a:xfrm>
            <a:off x="4539100" y="3460800"/>
            <a:ext cx="579600" cy="0"/>
          </a:xfrm>
          <a:prstGeom prst="straightConnector1">
            <a:avLst/>
          </a:prstGeom>
          <a:noFill/>
          <a:ln w="38100" cap="flat" cmpd="sng">
            <a:solidFill>
              <a:srgbClr val="FF0000"/>
            </a:solidFill>
            <a:prstDash val="solid"/>
            <a:round/>
            <a:headEnd type="none" w="med" len="med"/>
            <a:tailEnd type="none" w="med" len="med"/>
          </a:ln>
        </p:spPr>
      </p:cxnSp>
      <p:cxnSp>
        <p:nvCxnSpPr>
          <p:cNvPr id="131" name="Google Shape;131;p17"/>
          <p:cNvCxnSpPr/>
          <p:nvPr/>
        </p:nvCxnSpPr>
        <p:spPr>
          <a:xfrm>
            <a:off x="3396350" y="3662550"/>
            <a:ext cx="579600" cy="0"/>
          </a:xfrm>
          <a:prstGeom prst="straightConnector1">
            <a:avLst/>
          </a:prstGeom>
          <a:noFill/>
          <a:ln w="38100" cap="flat" cmpd="sng">
            <a:solidFill>
              <a:srgbClr val="FF0000"/>
            </a:solidFill>
            <a:prstDash val="solid"/>
            <a:round/>
            <a:headEnd type="none" w="med" len="med"/>
            <a:tailEnd type="none" w="med" len="med"/>
          </a:ln>
        </p:spPr>
      </p:cxnSp>
      <p:sp>
        <p:nvSpPr>
          <p:cNvPr id="132" name="Google Shape;132;p17"/>
          <p:cNvSpPr txBox="1"/>
          <p:nvPr/>
        </p:nvSpPr>
        <p:spPr>
          <a:xfrm rot="606">
            <a:off x="7263041" y="1672327"/>
            <a:ext cx="1701600" cy="77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Open Sans"/>
                <a:ea typeface="Open Sans"/>
                <a:cs typeface="Open Sans"/>
                <a:sym typeface="Open Sans"/>
              </a:rPr>
              <a:t>Official Actors: Policymakers, HUD</a:t>
            </a:r>
            <a:endParaRPr b="1" dirty="0">
              <a:solidFill>
                <a:srgbClr val="1155CC"/>
              </a:solidFill>
              <a:latin typeface="Open Sans"/>
              <a:ea typeface="Open Sans"/>
              <a:cs typeface="Open Sans"/>
              <a:sym typeface="Open Sans"/>
            </a:endParaRPr>
          </a:p>
        </p:txBody>
      </p:sp>
      <p:sp>
        <p:nvSpPr>
          <p:cNvPr id="133" name="Google Shape;133;p17"/>
          <p:cNvSpPr txBox="1"/>
          <p:nvPr/>
        </p:nvSpPr>
        <p:spPr>
          <a:xfrm rot="294">
            <a:off x="6357791" y="3119944"/>
            <a:ext cx="3512100" cy="77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rgbClr val="1155CC"/>
                </a:solidFill>
                <a:latin typeface="Open Sans"/>
                <a:ea typeface="Open Sans"/>
                <a:cs typeface="Open Sans"/>
                <a:sym typeface="Open Sans"/>
              </a:rPr>
              <a:t>Unofficial Actors: </a:t>
            </a:r>
            <a:endParaRPr sz="1200" b="1" dirty="0">
              <a:solidFill>
                <a:srgbClr val="1155CC"/>
              </a:solidFill>
              <a:latin typeface="Open Sans"/>
              <a:ea typeface="Open Sans"/>
              <a:cs typeface="Open Sans"/>
              <a:sym typeface="Open Sans"/>
            </a:endParaRPr>
          </a:p>
          <a:p>
            <a:pPr marL="0" lvl="0" indent="0" algn="ctr" rtl="0">
              <a:spcBef>
                <a:spcPts val="0"/>
              </a:spcBef>
              <a:spcAft>
                <a:spcPts val="0"/>
              </a:spcAft>
              <a:buNone/>
            </a:pPr>
            <a:r>
              <a:rPr lang="en" sz="1200" b="1" dirty="0">
                <a:solidFill>
                  <a:srgbClr val="1155CC"/>
                </a:solidFill>
                <a:latin typeface="Open Sans"/>
                <a:ea typeface="Open Sans"/>
                <a:cs typeface="Open Sans"/>
                <a:sym typeface="Open Sans"/>
              </a:rPr>
              <a:t>LGBTQ groups, </a:t>
            </a:r>
            <a:endParaRPr sz="1200" b="1" dirty="0">
              <a:solidFill>
                <a:srgbClr val="1155CC"/>
              </a:solidFill>
              <a:latin typeface="Open Sans"/>
              <a:ea typeface="Open Sans"/>
              <a:cs typeface="Open Sans"/>
              <a:sym typeface="Open Sans"/>
            </a:endParaRPr>
          </a:p>
          <a:p>
            <a:pPr marL="0" lvl="0" indent="0" algn="ctr" rtl="0">
              <a:spcBef>
                <a:spcPts val="0"/>
              </a:spcBef>
              <a:spcAft>
                <a:spcPts val="0"/>
              </a:spcAft>
              <a:buNone/>
            </a:pPr>
            <a:r>
              <a:rPr lang="en" sz="1200" b="1" dirty="0">
                <a:solidFill>
                  <a:srgbClr val="1155CC"/>
                </a:solidFill>
                <a:latin typeface="Open Sans"/>
                <a:ea typeface="Open Sans"/>
                <a:cs typeface="Open Sans"/>
                <a:sym typeface="Open Sans"/>
              </a:rPr>
              <a:t>housing advocates, </a:t>
            </a:r>
            <a:endParaRPr sz="1200" b="1" dirty="0">
              <a:solidFill>
                <a:srgbClr val="1155CC"/>
              </a:solidFill>
              <a:latin typeface="Open Sans"/>
              <a:ea typeface="Open Sans"/>
              <a:cs typeface="Open Sans"/>
              <a:sym typeface="Open Sans"/>
            </a:endParaRPr>
          </a:p>
          <a:p>
            <a:pPr marL="0" lvl="0" indent="0" algn="ctr" rtl="0">
              <a:spcBef>
                <a:spcPts val="0"/>
              </a:spcBef>
              <a:spcAft>
                <a:spcPts val="0"/>
              </a:spcAft>
              <a:buNone/>
            </a:pPr>
            <a:r>
              <a:rPr lang="en" sz="1200" b="1" dirty="0">
                <a:solidFill>
                  <a:srgbClr val="1155CC"/>
                </a:solidFill>
                <a:latin typeface="Open Sans"/>
                <a:ea typeface="Open Sans"/>
                <a:cs typeface="Open Sans"/>
                <a:sym typeface="Open Sans"/>
              </a:rPr>
              <a:t>homelessness field, media</a:t>
            </a:r>
            <a:endParaRPr sz="1200" b="1" dirty="0">
              <a:solidFill>
                <a:srgbClr val="1155CC"/>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1000"/>
                                        <p:tgtEl>
                                          <p:spTgt spid="1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3"/>
                                        </p:tgtEl>
                                        <p:attrNameLst>
                                          <p:attrName>style.visibility</p:attrName>
                                        </p:attrNameLst>
                                      </p:cBhvr>
                                      <p:to>
                                        <p:strVal val="visible"/>
                                      </p:to>
                                    </p:set>
                                    <p:animEffect transition="in" filter="fade">
                                      <p:cBhvr>
                                        <p:cTn id="20"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a:spLocks noGrp="1"/>
          </p:cNvSpPr>
          <p:nvPr>
            <p:ph type="body" idx="1"/>
          </p:nvPr>
        </p:nvSpPr>
        <p:spPr>
          <a:xfrm>
            <a:off x="151400" y="1080225"/>
            <a:ext cx="5386800" cy="21462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b="1" u="sng">
                <a:solidFill>
                  <a:srgbClr val="000000"/>
                </a:solidFill>
              </a:rPr>
              <a:t>2012 RULE:</a:t>
            </a:r>
            <a:r>
              <a:rPr lang="en" b="1">
                <a:solidFill>
                  <a:srgbClr val="000000"/>
                </a:solidFill>
              </a:rPr>
              <a:t> “</a:t>
            </a:r>
            <a:r>
              <a:rPr lang="en" i="1">
                <a:solidFill>
                  <a:srgbClr val="000000"/>
                </a:solidFill>
              </a:rPr>
              <a:t>Equal Access to Housing in HUD Programs </a:t>
            </a:r>
            <a:r>
              <a:rPr lang="en" b="1" i="1">
                <a:solidFill>
                  <a:srgbClr val="000000"/>
                </a:solidFill>
              </a:rPr>
              <a:t>Regardless of Sexual Orientation or Gender Identity” </a:t>
            </a:r>
            <a:endParaRPr b="1" i="1">
              <a:solidFill>
                <a:srgbClr val="000000"/>
              </a:solidFill>
            </a:endParaRPr>
          </a:p>
          <a:p>
            <a:pPr marL="0" lvl="0" indent="0" algn="l" rtl="0">
              <a:lnSpc>
                <a:spcPct val="100000"/>
              </a:lnSpc>
              <a:spcBef>
                <a:spcPts val="0"/>
              </a:spcBef>
              <a:spcAft>
                <a:spcPts val="0"/>
              </a:spcAft>
              <a:buClr>
                <a:schemeClr val="dk2"/>
              </a:buClr>
              <a:buSzPts val="1100"/>
              <a:buFont typeface="Arial"/>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b="1" u="sng">
                <a:solidFill>
                  <a:srgbClr val="000000"/>
                </a:solidFill>
              </a:rPr>
              <a:t>2016 RULE:</a:t>
            </a:r>
            <a:r>
              <a:rPr lang="en" b="1">
                <a:solidFill>
                  <a:srgbClr val="000000"/>
                </a:solidFill>
              </a:rPr>
              <a:t> “</a:t>
            </a:r>
            <a:r>
              <a:rPr lang="en" i="1">
                <a:solidFill>
                  <a:srgbClr val="000000"/>
                </a:solidFill>
                <a:latin typeface="Arial"/>
                <a:ea typeface="Arial"/>
                <a:cs typeface="Arial"/>
                <a:sym typeface="Arial"/>
              </a:rPr>
              <a:t>Equal Access </a:t>
            </a:r>
            <a:r>
              <a:rPr lang="en" b="1" i="1">
                <a:solidFill>
                  <a:srgbClr val="000000"/>
                </a:solidFill>
                <a:latin typeface="Arial"/>
                <a:ea typeface="Arial"/>
                <a:cs typeface="Arial"/>
                <a:sym typeface="Arial"/>
              </a:rPr>
              <a:t>in Accordance With an Individual’s Gender Identity</a:t>
            </a:r>
            <a:r>
              <a:rPr lang="en" i="1">
                <a:solidFill>
                  <a:srgbClr val="000000"/>
                </a:solidFill>
                <a:latin typeface="Arial"/>
                <a:ea typeface="Arial"/>
                <a:cs typeface="Arial"/>
                <a:sym typeface="Arial"/>
              </a:rPr>
              <a:t> in Community Planning and Development Programs”</a:t>
            </a:r>
            <a:endParaRPr i="1">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i="1">
              <a:solidFill>
                <a:srgbClr val="000000"/>
              </a:solidFill>
              <a:latin typeface="Arial"/>
              <a:ea typeface="Arial"/>
              <a:cs typeface="Arial"/>
              <a:sym typeface="Arial"/>
            </a:endParaRPr>
          </a:p>
          <a:p>
            <a:pPr marL="0" lvl="0" indent="0" algn="l" rtl="0">
              <a:spcBef>
                <a:spcPts val="0"/>
              </a:spcBef>
              <a:spcAft>
                <a:spcPts val="0"/>
              </a:spcAft>
              <a:buNone/>
            </a:pPr>
            <a:endParaRPr>
              <a:solidFill>
                <a:srgbClr val="7F7F7F"/>
              </a:solidFill>
              <a:latin typeface="Arial"/>
              <a:ea typeface="Arial"/>
              <a:cs typeface="Arial"/>
              <a:sym typeface="Arial"/>
            </a:endParaRPr>
          </a:p>
          <a:p>
            <a:pPr marL="0" lvl="0" indent="0" algn="l" rtl="0">
              <a:spcBef>
                <a:spcPts val="1600"/>
              </a:spcBef>
              <a:spcAft>
                <a:spcPts val="0"/>
              </a:spcAft>
              <a:buClr>
                <a:schemeClr val="dk2"/>
              </a:buClr>
              <a:buSzPts val="1100"/>
              <a:buFont typeface="Arial"/>
              <a:buNone/>
            </a:pPr>
            <a:endParaRPr>
              <a:solidFill>
                <a:srgbClr val="7F7F7F"/>
              </a:solidFill>
              <a:latin typeface="Arial"/>
              <a:ea typeface="Arial"/>
              <a:cs typeface="Arial"/>
              <a:sym typeface="Arial"/>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39" name="Google Shape;139;p18"/>
          <p:cNvSpPr txBox="1"/>
          <p:nvPr/>
        </p:nvSpPr>
        <p:spPr>
          <a:xfrm>
            <a:off x="-51075" y="-86350"/>
            <a:ext cx="8169000" cy="3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1155CC"/>
                </a:solidFill>
                <a:latin typeface="Economica"/>
                <a:ea typeface="Economica"/>
                <a:cs typeface="Economica"/>
                <a:sym typeface="Economica"/>
              </a:rPr>
              <a:t>Alternative Selection &amp; Enactment:</a:t>
            </a:r>
            <a:endParaRPr sz="2800" b="1">
              <a:solidFill>
                <a:srgbClr val="1155CC"/>
              </a:solidFill>
              <a:latin typeface="Economica"/>
              <a:ea typeface="Economica"/>
              <a:cs typeface="Economica"/>
              <a:sym typeface="Economica"/>
            </a:endParaRPr>
          </a:p>
          <a:p>
            <a:pPr marL="0" lvl="0" indent="0" algn="l" rtl="0">
              <a:spcBef>
                <a:spcPts val="0"/>
              </a:spcBef>
              <a:spcAft>
                <a:spcPts val="0"/>
              </a:spcAft>
              <a:buNone/>
            </a:pPr>
            <a:r>
              <a:rPr lang="en" sz="2800" b="1">
                <a:solidFill>
                  <a:srgbClr val="1155CC"/>
                </a:solidFill>
                <a:latin typeface="Economica"/>
                <a:ea typeface="Economica"/>
                <a:cs typeface="Economica"/>
                <a:sym typeface="Economica"/>
              </a:rPr>
              <a:t> HUD’s Equal Access Rule </a:t>
            </a:r>
            <a:endParaRPr sz="2800" b="1">
              <a:solidFill>
                <a:srgbClr val="1155CC"/>
              </a:solidFill>
              <a:latin typeface="Economica"/>
              <a:ea typeface="Economica"/>
              <a:cs typeface="Economica"/>
              <a:sym typeface="Economica"/>
            </a:endParaRPr>
          </a:p>
        </p:txBody>
      </p:sp>
      <p:pic>
        <p:nvPicPr>
          <p:cNvPr id="140" name="Google Shape;140;p18"/>
          <p:cNvPicPr preferRelativeResize="0"/>
          <p:nvPr/>
        </p:nvPicPr>
        <p:blipFill rotWithShape="1">
          <a:blip r:embed="rId3">
            <a:alphaModFix/>
          </a:blip>
          <a:srcRect l="34599" t="11223" r="31704" b="6969"/>
          <a:stretch/>
        </p:blipFill>
        <p:spPr>
          <a:xfrm>
            <a:off x="5698550" y="0"/>
            <a:ext cx="3445448" cy="5143500"/>
          </a:xfrm>
          <a:prstGeom prst="rect">
            <a:avLst/>
          </a:prstGeom>
          <a:noFill/>
          <a:ln>
            <a:noFill/>
          </a:ln>
        </p:spPr>
      </p:pic>
      <p:sp>
        <p:nvSpPr>
          <p:cNvPr id="141" name="Google Shape;141;p18"/>
          <p:cNvSpPr txBox="1"/>
          <p:nvPr/>
        </p:nvSpPr>
        <p:spPr>
          <a:xfrm>
            <a:off x="1418475" y="3411450"/>
            <a:ext cx="2382300" cy="38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rgbClr val="1155CC"/>
                </a:solidFill>
                <a:latin typeface="Open Sans"/>
                <a:ea typeface="Open Sans"/>
                <a:cs typeface="Open Sans"/>
                <a:sym typeface="Open Sans"/>
              </a:rPr>
              <a:t>Issue Advocacy: </a:t>
            </a:r>
            <a:r>
              <a:rPr lang="en" sz="2000" i="1">
                <a:solidFill>
                  <a:srgbClr val="1155CC"/>
                </a:solidFill>
                <a:latin typeface="Open Sans"/>
                <a:ea typeface="Open Sans"/>
                <a:cs typeface="Open Sans"/>
                <a:sym typeface="Open Sans"/>
              </a:rPr>
              <a:t>HUD’s SNAPS Department</a:t>
            </a:r>
            <a:endParaRPr sz="2000" i="1">
              <a:solidFill>
                <a:srgbClr val="1155CC"/>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p:nvPr/>
        </p:nvSpPr>
        <p:spPr>
          <a:xfrm>
            <a:off x="98675" y="135675"/>
            <a:ext cx="8169000" cy="3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solidFill>
                  <a:srgbClr val="1155CC"/>
                </a:solidFill>
                <a:latin typeface="Economica"/>
                <a:ea typeface="Economica"/>
                <a:cs typeface="Economica"/>
                <a:sym typeface="Economica"/>
              </a:rPr>
              <a:t>Design &amp; Implementation:  </a:t>
            </a:r>
            <a:endParaRPr lang="en-US" sz="2800" b="1" dirty="0" smtClean="0">
              <a:solidFill>
                <a:srgbClr val="1155CC"/>
              </a:solidFill>
              <a:latin typeface="Economica"/>
              <a:ea typeface="Economica"/>
              <a:cs typeface="Economica"/>
              <a:sym typeface="Economica"/>
            </a:endParaRPr>
          </a:p>
          <a:p>
            <a:pPr marL="0" lvl="0" indent="0" algn="l" rtl="0">
              <a:spcBef>
                <a:spcPts val="0"/>
              </a:spcBef>
              <a:spcAft>
                <a:spcPts val="0"/>
              </a:spcAft>
              <a:buNone/>
            </a:pPr>
            <a:r>
              <a:rPr lang="en" sz="2800" b="1" dirty="0" smtClean="0">
                <a:solidFill>
                  <a:srgbClr val="1155CC"/>
                </a:solidFill>
                <a:latin typeface="Economica"/>
                <a:ea typeface="Economica"/>
                <a:cs typeface="Economica"/>
                <a:sym typeface="Economica"/>
              </a:rPr>
              <a:t>HUD’s </a:t>
            </a:r>
            <a:r>
              <a:rPr lang="en" sz="2800" b="1" dirty="0">
                <a:solidFill>
                  <a:srgbClr val="1155CC"/>
                </a:solidFill>
                <a:latin typeface="Economica"/>
                <a:ea typeface="Economica"/>
                <a:cs typeface="Economica"/>
                <a:sym typeface="Economica"/>
              </a:rPr>
              <a:t>Equal Access </a:t>
            </a:r>
            <a:r>
              <a:rPr lang="en" sz="2400" b="1" dirty="0">
                <a:solidFill>
                  <a:srgbClr val="1155CC"/>
                </a:solidFill>
                <a:latin typeface="Economica"/>
                <a:ea typeface="Economica"/>
                <a:cs typeface="Economica"/>
                <a:sym typeface="Economica"/>
              </a:rPr>
              <a:t>Rule</a:t>
            </a:r>
            <a:r>
              <a:rPr lang="en" sz="2800" b="1" dirty="0">
                <a:solidFill>
                  <a:srgbClr val="1155CC"/>
                </a:solidFill>
                <a:latin typeface="Economica"/>
                <a:ea typeface="Economica"/>
                <a:cs typeface="Economica"/>
                <a:sym typeface="Economica"/>
              </a:rPr>
              <a:t> </a:t>
            </a:r>
            <a:endParaRPr sz="2800" b="1" dirty="0">
              <a:solidFill>
                <a:srgbClr val="1155CC"/>
              </a:solidFill>
              <a:latin typeface="Economica"/>
              <a:ea typeface="Economica"/>
              <a:cs typeface="Economica"/>
              <a:sym typeface="Economica"/>
            </a:endParaRPr>
          </a:p>
        </p:txBody>
      </p:sp>
      <p:pic>
        <p:nvPicPr>
          <p:cNvPr id="147" name="Google Shape;147;p19"/>
          <p:cNvPicPr preferRelativeResize="0"/>
          <p:nvPr/>
        </p:nvPicPr>
        <p:blipFill rotWithShape="1">
          <a:blip r:embed="rId3">
            <a:alphaModFix/>
          </a:blip>
          <a:srcRect l="34599" t="11223" r="31704" b="6969"/>
          <a:stretch/>
        </p:blipFill>
        <p:spPr>
          <a:xfrm>
            <a:off x="5698550" y="0"/>
            <a:ext cx="3445448" cy="5143500"/>
          </a:xfrm>
          <a:prstGeom prst="rect">
            <a:avLst/>
          </a:prstGeom>
          <a:noFill/>
          <a:ln>
            <a:noFill/>
          </a:ln>
        </p:spPr>
      </p:pic>
      <p:sp>
        <p:nvSpPr>
          <p:cNvPr id="148" name="Google Shape;148;p19"/>
          <p:cNvSpPr txBox="1"/>
          <p:nvPr/>
        </p:nvSpPr>
        <p:spPr>
          <a:xfrm>
            <a:off x="98675" y="1116710"/>
            <a:ext cx="5735400" cy="3170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pen Sans"/>
              <a:buChar char="➢"/>
            </a:pPr>
            <a:r>
              <a:rPr lang="en" sz="1800" b="1" dirty="0">
                <a:latin typeface="Open Sans"/>
                <a:ea typeface="Open Sans"/>
                <a:cs typeface="Open Sans"/>
                <a:sym typeface="Open Sans"/>
              </a:rPr>
              <a:t>Goal </a:t>
            </a:r>
            <a:r>
              <a:rPr lang="en" sz="1800" dirty="0">
                <a:latin typeface="Open Sans"/>
                <a:ea typeface="Open Sans"/>
                <a:cs typeface="Open Sans"/>
                <a:sym typeface="Open Sans"/>
              </a:rPr>
              <a:t>- HUD programs will be accessible to all</a:t>
            </a:r>
            <a:endParaRPr sz="1800" dirty="0">
              <a:latin typeface="Open Sans"/>
              <a:ea typeface="Open Sans"/>
              <a:cs typeface="Open Sans"/>
              <a:sym typeface="Open Sans"/>
            </a:endParaRPr>
          </a:p>
          <a:p>
            <a:pPr marL="457200" lvl="0" indent="0" algn="l" rtl="0">
              <a:spcBef>
                <a:spcPts val="0"/>
              </a:spcBef>
              <a:spcAft>
                <a:spcPts val="0"/>
              </a:spcAft>
              <a:buNone/>
            </a:pPr>
            <a:endParaRPr sz="1800" dirty="0">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b="1" dirty="0">
                <a:latin typeface="Open Sans"/>
                <a:ea typeface="Open Sans"/>
                <a:cs typeface="Open Sans"/>
                <a:sym typeface="Open Sans"/>
              </a:rPr>
              <a:t>Causal Model </a:t>
            </a:r>
            <a:r>
              <a:rPr lang="en" sz="1800" dirty="0">
                <a:latin typeface="Open Sans"/>
                <a:ea typeface="Open Sans"/>
                <a:cs typeface="Open Sans"/>
                <a:sym typeface="Open Sans"/>
              </a:rPr>
              <a:t>- Discrimination is the only reason for population not seeking shelter</a:t>
            </a:r>
            <a:br>
              <a:rPr lang="en" sz="1800" dirty="0">
                <a:latin typeface="Open Sans"/>
                <a:ea typeface="Open Sans"/>
                <a:cs typeface="Open Sans"/>
                <a:sym typeface="Open Sans"/>
              </a:rPr>
            </a:br>
            <a:endParaRPr sz="1800" dirty="0">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b="1" dirty="0">
                <a:latin typeface="Open Sans"/>
                <a:ea typeface="Open Sans"/>
                <a:cs typeface="Open Sans"/>
                <a:sym typeface="Open Sans"/>
              </a:rPr>
              <a:t>Tool </a:t>
            </a:r>
            <a:r>
              <a:rPr lang="en" sz="1800" dirty="0">
                <a:latin typeface="Open Sans"/>
                <a:ea typeface="Open Sans"/>
                <a:cs typeface="Open Sans"/>
                <a:sym typeface="Open Sans"/>
              </a:rPr>
              <a:t>- Coercive policy, </a:t>
            </a:r>
            <a:r>
              <a:rPr lang="en-US" sz="1800" dirty="0" smtClean="0">
                <a:latin typeface="Open Sans"/>
                <a:ea typeface="Open Sans"/>
                <a:cs typeface="Open Sans"/>
                <a:sym typeface="Open Sans"/>
              </a:rPr>
              <a:t>OPM</a:t>
            </a:r>
            <a:endParaRPr sz="1800" dirty="0">
              <a:latin typeface="Open Sans"/>
              <a:ea typeface="Open Sans"/>
              <a:cs typeface="Open Sans"/>
              <a:sym typeface="Open Sans"/>
            </a:endParaRPr>
          </a:p>
          <a:p>
            <a:pPr marL="457200" lvl="0" indent="0" algn="l" rtl="0">
              <a:spcBef>
                <a:spcPts val="0"/>
              </a:spcBef>
              <a:spcAft>
                <a:spcPts val="0"/>
              </a:spcAft>
              <a:buNone/>
            </a:pPr>
            <a:endParaRPr sz="1800" dirty="0">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b="1" dirty="0">
                <a:latin typeface="Open Sans"/>
                <a:ea typeface="Open Sans"/>
                <a:cs typeface="Open Sans"/>
                <a:sym typeface="Open Sans"/>
              </a:rPr>
              <a:t>Target </a:t>
            </a:r>
            <a:r>
              <a:rPr lang="en" sz="1800" dirty="0">
                <a:latin typeface="Open Sans"/>
                <a:ea typeface="Open Sans"/>
                <a:cs typeface="Open Sans"/>
                <a:sym typeface="Open Sans"/>
              </a:rPr>
              <a:t>- Shelter staff</a:t>
            </a:r>
            <a:endParaRPr sz="1800" dirty="0">
              <a:latin typeface="Open Sans"/>
              <a:ea typeface="Open Sans"/>
              <a:cs typeface="Open Sans"/>
              <a:sym typeface="Open Sans"/>
            </a:endParaRPr>
          </a:p>
          <a:p>
            <a:pPr marL="457200" lvl="0" indent="0" algn="l" rtl="0">
              <a:spcBef>
                <a:spcPts val="0"/>
              </a:spcBef>
              <a:spcAft>
                <a:spcPts val="0"/>
              </a:spcAft>
              <a:buNone/>
            </a:pPr>
            <a:endParaRPr sz="1800" dirty="0">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b="1" dirty="0">
                <a:latin typeface="Open Sans"/>
                <a:ea typeface="Open Sans"/>
                <a:cs typeface="Open Sans"/>
                <a:sym typeface="Open Sans"/>
              </a:rPr>
              <a:t>Implementation</a:t>
            </a:r>
            <a:r>
              <a:rPr lang="en" sz="1800" dirty="0">
                <a:latin typeface="Open Sans"/>
                <a:ea typeface="Open Sans"/>
                <a:cs typeface="Open Sans"/>
                <a:sym typeface="Open Sans"/>
              </a:rPr>
              <a:t> - Top-down approach</a:t>
            </a:r>
            <a:endParaRPr sz="1800" dirty="0">
              <a:latin typeface="Open Sans"/>
              <a:ea typeface="Open Sans"/>
              <a:cs typeface="Open Sans"/>
              <a:sym typeface="Open Sans"/>
            </a:endParaRPr>
          </a:p>
          <a:p>
            <a:pPr marL="0" lvl="0" indent="0" algn="ctr" rtl="0">
              <a:spcBef>
                <a:spcPts val="0"/>
              </a:spcBef>
              <a:spcAft>
                <a:spcPts val="0"/>
              </a:spcAft>
              <a:buNone/>
            </a:pPr>
            <a:endParaRPr sz="1800" dirty="0">
              <a:latin typeface="Open Sans"/>
              <a:ea typeface="Open Sans"/>
              <a:cs typeface="Open Sans"/>
              <a:sym typeface="Open Sans"/>
            </a:endParaRPr>
          </a:p>
          <a:p>
            <a:pPr marL="0" lvl="0" indent="0" algn="ctr" rtl="0">
              <a:spcBef>
                <a:spcPts val="0"/>
              </a:spcBef>
              <a:spcAft>
                <a:spcPts val="0"/>
              </a:spcAft>
              <a:buNone/>
            </a:pPr>
            <a:endParaRPr sz="1800" dirty="0">
              <a:latin typeface="Open Sans"/>
              <a:ea typeface="Open Sans"/>
              <a:cs typeface="Open Sans"/>
              <a:sym typeface="Open Sans"/>
            </a:endParaRPr>
          </a:p>
          <a:p>
            <a:pPr marL="0" lvl="0" indent="0" algn="l" rtl="0">
              <a:spcBef>
                <a:spcPts val="0"/>
              </a:spcBef>
              <a:spcAft>
                <a:spcPts val="0"/>
              </a:spcAft>
              <a:buNone/>
            </a:pPr>
            <a:endParaRPr sz="1800" dirty="0"/>
          </a:p>
          <a:p>
            <a:pPr marL="0" lvl="0" indent="0" algn="l" rtl="0">
              <a:spcBef>
                <a:spcPts val="0"/>
              </a:spcBef>
              <a:spcAft>
                <a:spcPts val="0"/>
              </a:spcAft>
              <a:buNone/>
            </a:pPr>
            <a:endParaRPr dirty="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2"/>
        <p:cNvGrpSpPr/>
        <p:nvPr/>
      </p:nvGrpSpPr>
      <p:grpSpPr>
        <a:xfrm>
          <a:off x="0" y="0"/>
          <a:ext cx="0" cy="0"/>
          <a:chOff x="0" y="0"/>
          <a:chExt cx="0" cy="0"/>
        </a:xfrm>
      </p:grpSpPr>
      <p:sp>
        <p:nvSpPr>
          <p:cNvPr id="153" name="Google Shape;153;p20"/>
          <p:cNvSpPr txBox="1"/>
          <p:nvPr/>
        </p:nvSpPr>
        <p:spPr>
          <a:xfrm>
            <a:off x="96925" y="28387"/>
            <a:ext cx="8169000" cy="3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FFFFFF"/>
                </a:solidFill>
                <a:latin typeface="Economica"/>
                <a:ea typeface="Economica"/>
                <a:cs typeface="Economica"/>
                <a:sym typeface="Economica"/>
              </a:rPr>
              <a:t>Ideological</a:t>
            </a:r>
            <a:r>
              <a:rPr lang="en" sz="2400" b="1" dirty="0">
                <a:solidFill>
                  <a:srgbClr val="FFFFFF"/>
                </a:solidFill>
                <a:latin typeface="Economica"/>
                <a:ea typeface="Economica"/>
                <a:cs typeface="Economica"/>
                <a:sym typeface="Economica"/>
              </a:rPr>
              <a:t> Agenda-Setting: HUD’s </a:t>
            </a:r>
            <a:r>
              <a:rPr lang="en-US" sz="2400" b="1" dirty="0" smtClean="0">
                <a:solidFill>
                  <a:srgbClr val="FFFFFF"/>
                </a:solidFill>
                <a:latin typeface="Economica"/>
                <a:ea typeface="Economica"/>
                <a:cs typeface="Economica"/>
                <a:sym typeface="Economica"/>
              </a:rPr>
              <a:t>Proposed </a:t>
            </a:r>
            <a:r>
              <a:rPr lang="en" sz="2400" b="1" dirty="0" smtClean="0">
                <a:solidFill>
                  <a:srgbClr val="FFFFFF"/>
                </a:solidFill>
                <a:latin typeface="Economica"/>
                <a:ea typeface="Economica"/>
                <a:cs typeface="Economica"/>
                <a:sym typeface="Economica"/>
                <a:hlinkClick r:id="rId3"/>
              </a:rPr>
              <a:t>FR-6152</a:t>
            </a:r>
            <a:endParaRPr sz="2400" b="1" dirty="0">
              <a:solidFill>
                <a:srgbClr val="FFFFFF"/>
              </a:solidFill>
              <a:latin typeface="Economica"/>
              <a:ea typeface="Economica"/>
              <a:cs typeface="Economica"/>
              <a:sym typeface="Economica"/>
            </a:endParaRPr>
          </a:p>
        </p:txBody>
      </p:sp>
      <p:sp>
        <p:nvSpPr>
          <p:cNvPr id="154" name="Google Shape;154;p20"/>
          <p:cNvSpPr txBox="1"/>
          <p:nvPr/>
        </p:nvSpPr>
        <p:spPr>
          <a:xfrm>
            <a:off x="814050" y="1208675"/>
            <a:ext cx="4107300" cy="4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55" name="Google Shape;155;p20"/>
          <p:cNvSpPr txBox="1"/>
          <p:nvPr/>
        </p:nvSpPr>
        <p:spPr>
          <a:xfrm>
            <a:off x="863425" y="1689825"/>
            <a:ext cx="3318000" cy="3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56" name="Google Shape;156;p20"/>
          <p:cNvSpPr txBox="1"/>
          <p:nvPr/>
        </p:nvSpPr>
        <p:spPr>
          <a:xfrm>
            <a:off x="999100" y="2096875"/>
            <a:ext cx="2577900" cy="3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157" name="Google Shape;157;p20"/>
          <p:cNvPicPr preferRelativeResize="0"/>
          <p:nvPr/>
        </p:nvPicPr>
        <p:blipFill rotWithShape="1">
          <a:blip r:embed="rId4">
            <a:alphaModFix/>
          </a:blip>
          <a:srcRect l="30307" t="10548" r="29687" b="10556"/>
          <a:stretch/>
        </p:blipFill>
        <p:spPr>
          <a:xfrm>
            <a:off x="3437650" y="1156725"/>
            <a:ext cx="1874850" cy="2465100"/>
          </a:xfrm>
          <a:prstGeom prst="rect">
            <a:avLst/>
          </a:prstGeom>
          <a:noFill/>
          <a:ln>
            <a:noFill/>
          </a:ln>
        </p:spPr>
      </p:pic>
      <p:sp>
        <p:nvSpPr>
          <p:cNvPr id="158" name="Google Shape;158;p20"/>
          <p:cNvSpPr txBox="1"/>
          <p:nvPr/>
        </p:nvSpPr>
        <p:spPr>
          <a:xfrm rot="1186065">
            <a:off x="6398982" y="1783775"/>
            <a:ext cx="2182088" cy="77946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latin typeface="Open Sans"/>
                <a:ea typeface="Open Sans"/>
                <a:cs typeface="Open Sans"/>
                <a:sym typeface="Open Sans"/>
              </a:rPr>
              <a:t>Is the causal theory just shelter staff?</a:t>
            </a:r>
            <a:endParaRPr b="1">
              <a:solidFill>
                <a:srgbClr val="FFFFFF"/>
              </a:solidFill>
              <a:latin typeface="Open Sans"/>
              <a:ea typeface="Open Sans"/>
              <a:cs typeface="Open Sans"/>
              <a:sym typeface="Open Sans"/>
            </a:endParaRPr>
          </a:p>
        </p:txBody>
      </p:sp>
      <p:sp>
        <p:nvSpPr>
          <p:cNvPr id="159" name="Google Shape;159;p20"/>
          <p:cNvSpPr txBox="1"/>
          <p:nvPr/>
        </p:nvSpPr>
        <p:spPr>
          <a:xfrm rot="-1156912">
            <a:off x="386149" y="1675261"/>
            <a:ext cx="2182210" cy="77961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FFFFFF"/>
                </a:solidFill>
                <a:latin typeface="Open Sans"/>
                <a:ea typeface="Open Sans"/>
                <a:cs typeface="Open Sans"/>
                <a:sym typeface="Open Sans"/>
              </a:rPr>
              <a:t>Explicit law vs. Implicit law</a:t>
            </a:r>
            <a:endParaRPr b="1" dirty="0">
              <a:solidFill>
                <a:srgbClr val="FFFFFF"/>
              </a:solidFill>
              <a:latin typeface="Open Sans"/>
              <a:ea typeface="Open Sans"/>
              <a:cs typeface="Open Sans"/>
              <a:sym typeface="Open Sans"/>
            </a:endParaRPr>
          </a:p>
        </p:txBody>
      </p:sp>
      <p:sp>
        <p:nvSpPr>
          <p:cNvPr id="160" name="Google Shape;160;p20"/>
          <p:cNvSpPr txBox="1"/>
          <p:nvPr/>
        </p:nvSpPr>
        <p:spPr>
          <a:xfrm rot="-367">
            <a:off x="3168748" y="3911211"/>
            <a:ext cx="2806500" cy="77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FFFFFF"/>
                </a:solidFill>
                <a:latin typeface="Open Sans"/>
                <a:ea typeface="Open Sans"/>
                <a:cs typeface="Open Sans"/>
                <a:sym typeface="Open Sans"/>
              </a:rPr>
              <a:t>Disrupts 2012 and 2016 Equal Access process, outcomes,  </a:t>
            </a:r>
            <a:endParaRPr b="1" dirty="0">
              <a:solidFill>
                <a:srgbClr val="FFFFFF"/>
              </a:solidFill>
              <a:latin typeface="Open Sans"/>
              <a:ea typeface="Open Sans"/>
              <a:cs typeface="Open Sans"/>
              <a:sym typeface="Open Sans"/>
            </a:endParaRPr>
          </a:p>
          <a:p>
            <a:pPr marL="0" lvl="0" indent="0" algn="ctr" rtl="0">
              <a:spcBef>
                <a:spcPts val="0"/>
              </a:spcBef>
              <a:spcAft>
                <a:spcPts val="0"/>
              </a:spcAft>
              <a:buNone/>
            </a:pPr>
            <a:r>
              <a:rPr lang="en" b="1" dirty="0">
                <a:solidFill>
                  <a:srgbClr val="FFFFFF"/>
                </a:solidFill>
                <a:latin typeface="Open Sans"/>
                <a:ea typeface="Open Sans"/>
                <a:cs typeface="Open Sans"/>
                <a:sym typeface="Open Sans"/>
              </a:rPr>
              <a:t>&amp; Implementation</a:t>
            </a:r>
            <a:endParaRPr b="1" dirty="0">
              <a:solidFill>
                <a:srgbClr val="FFFFFF"/>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p:nvPr/>
        </p:nvSpPr>
        <p:spPr>
          <a:xfrm>
            <a:off x="98675" y="135675"/>
            <a:ext cx="8169000" cy="38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1155CC"/>
                </a:solidFill>
                <a:latin typeface="Economica"/>
                <a:ea typeface="Economica"/>
                <a:cs typeface="Economica"/>
                <a:sym typeface="Economica"/>
              </a:rPr>
              <a:t>Recommendation</a:t>
            </a:r>
            <a:endParaRPr sz="2800" b="1">
              <a:solidFill>
                <a:srgbClr val="1155CC"/>
              </a:solidFill>
              <a:latin typeface="Economica"/>
              <a:ea typeface="Economica"/>
              <a:cs typeface="Economica"/>
              <a:sym typeface="Economica"/>
            </a:endParaRPr>
          </a:p>
        </p:txBody>
      </p:sp>
      <p:sp>
        <p:nvSpPr>
          <p:cNvPr id="166" name="Google Shape;166;p21"/>
          <p:cNvSpPr txBox="1"/>
          <p:nvPr/>
        </p:nvSpPr>
        <p:spPr>
          <a:xfrm>
            <a:off x="213275" y="986700"/>
            <a:ext cx="8054400" cy="1832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pen Sans"/>
              <a:buChar char="➢"/>
            </a:pPr>
            <a:r>
              <a:rPr lang="en" sz="1800" b="1">
                <a:latin typeface="Open Sans"/>
                <a:ea typeface="Open Sans"/>
                <a:cs typeface="Open Sans"/>
                <a:sym typeface="Open Sans"/>
              </a:rPr>
              <a:t>Statutory Changes: </a:t>
            </a:r>
            <a:r>
              <a:rPr lang="en" sz="1800">
                <a:latin typeface="Open Sans"/>
                <a:ea typeface="Open Sans"/>
                <a:cs typeface="Open Sans"/>
                <a:sym typeface="Open Sans"/>
              </a:rPr>
              <a:t>Add “sexual orientation” and “gender identity” to the Fair Housing Law, as a protected class</a:t>
            </a:r>
            <a:endParaRPr sz="1800">
              <a:latin typeface="Open Sans"/>
              <a:ea typeface="Open Sans"/>
              <a:cs typeface="Open Sans"/>
              <a:sym typeface="Open Sans"/>
            </a:endParaRPr>
          </a:p>
          <a:p>
            <a:pPr marL="457200" lvl="0" indent="0" algn="l" rtl="0">
              <a:spcBef>
                <a:spcPts val="0"/>
              </a:spcBef>
              <a:spcAft>
                <a:spcPts val="0"/>
              </a:spcAft>
              <a:buNone/>
            </a:pPr>
            <a:endParaRPr sz="1800">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b="1">
                <a:latin typeface="Open Sans"/>
                <a:ea typeface="Open Sans"/>
                <a:cs typeface="Open Sans"/>
                <a:sym typeface="Open Sans"/>
              </a:rPr>
              <a:t>Ongoing local advocacy: </a:t>
            </a:r>
            <a:r>
              <a:rPr lang="en" sz="1800">
                <a:latin typeface="Open Sans"/>
                <a:ea typeface="Open Sans"/>
                <a:cs typeface="Open Sans"/>
                <a:sym typeface="Open Sans"/>
              </a:rPr>
              <a:t>Interest groups and street-level bureaucrats as advocates by adding protective policies into their OPMs.</a:t>
            </a:r>
            <a:br>
              <a:rPr lang="en" sz="1800">
                <a:latin typeface="Open Sans"/>
                <a:ea typeface="Open Sans"/>
                <a:cs typeface="Open Sans"/>
                <a:sym typeface="Open Sans"/>
              </a:rPr>
            </a:br>
            <a:endParaRPr sz="1800">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pic>
        <p:nvPicPr>
          <p:cNvPr id="167" name="Google Shape;167;p21"/>
          <p:cNvPicPr preferRelativeResize="0"/>
          <p:nvPr/>
        </p:nvPicPr>
        <p:blipFill>
          <a:blip r:embed="rId3">
            <a:alphaModFix/>
          </a:blip>
          <a:stretch>
            <a:fillRect/>
          </a:stretch>
        </p:blipFill>
        <p:spPr>
          <a:xfrm>
            <a:off x="2838074" y="2518925"/>
            <a:ext cx="2804800" cy="237352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1888</Words>
  <Application>Microsoft Macintosh PowerPoint</Application>
  <PresentationFormat>On-screen Show (16:9)</PresentationFormat>
  <Paragraphs>220</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Economica</vt:lpstr>
      <vt:lpstr>Georgia</vt:lpstr>
      <vt:lpstr>Open Sans</vt:lpstr>
      <vt:lpstr>Oswald</vt:lpstr>
      <vt:lpstr>Roboto</vt:lpstr>
      <vt:lpstr>Source Sans Pro</vt:lpstr>
      <vt:lpstr>Times New Roman</vt:lpstr>
      <vt:lpstr>Arial</vt:lpstr>
      <vt:lpstr>Luxe</vt:lpstr>
      <vt:lpstr>       Discrimination  &amp;  Mistreatment  Towards Transgender/ Gender Non-Conforming  Persons  in Shelters  </vt:lpstr>
      <vt:lpstr>Policy Analysis: The Stages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Discrimination  &amp;  Mistreatment  Towards Transgender/ Gender Non-Conforming  Persons  in Shelters  </dc:title>
  <cp:lastModifiedBy>arusso17@gmail.com</cp:lastModifiedBy>
  <cp:revision>3</cp:revision>
  <cp:lastPrinted>2021-02-19T04:02:43Z</cp:lastPrinted>
  <dcterms:modified xsi:type="dcterms:W3CDTF">2021-02-19T04:02:59Z</dcterms:modified>
</cp:coreProperties>
</file>